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03" r:id="rId2"/>
    <p:sldId id="293" r:id="rId3"/>
    <p:sldId id="265" r:id="rId4"/>
    <p:sldId id="283" r:id="rId5"/>
    <p:sldId id="274" r:id="rId6"/>
    <p:sldId id="275" r:id="rId7"/>
    <p:sldId id="290" r:id="rId8"/>
    <p:sldId id="291" r:id="rId9"/>
    <p:sldId id="281" r:id="rId10"/>
    <p:sldId id="287" r:id="rId11"/>
    <p:sldId id="292" r:id="rId12"/>
    <p:sldId id="260" r:id="rId13"/>
    <p:sldId id="280" r:id="rId14"/>
    <p:sldId id="272" r:id="rId15"/>
    <p:sldId id="286" r:id="rId16"/>
    <p:sldId id="294" r:id="rId1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486C"/>
    <a:srgbClr val="336699"/>
    <a:srgbClr val="9078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310" autoAdjust="0"/>
    <p:restoredTop sz="83588"/>
  </p:normalViewPr>
  <p:slideViewPr>
    <p:cSldViewPr>
      <p:cViewPr varScale="1">
        <p:scale>
          <a:sx n="93" d="100"/>
          <a:sy n="93" d="100"/>
        </p:scale>
        <p:origin x="1184" y="208"/>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6A7844-2BA8-4B52-B29F-01BE03488707}" type="datetimeFigureOut">
              <a:rPr lang="en-US" smtClean="0"/>
              <a:t>2/11/25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8D81C3-C527-485F-BC23-22A13BE38CB3}" type="slidenum">
              <a:rPr lang="en-US" smtClean="0"/>
              <a:t>‹#›</a:t>
            </a:fld>
            <a:endParaRPr lang="en-US"/>
          </a:p>
        </p:txBody>
      </p:sp>
    </p:spTree>
    <p:extLst>
      <p:ext uri="{BB962C8B-B14F-4D97-AF65-F5344CB8AC3E}">
        <p14:creationId xmlns:p14="http://schemas.microsoft.com/office/powerpoint/2010/main" val="844093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FF317F-49C1-9B45-A014-57754B68ECFB}" type="slidenum">
              <a:rPr lang="en-US" smtClean="0"/>
              <a:pPr/>
              <a:t>2</a:t>
            </a:fld>
            <a:endParaRPr lang="en-US"/>
          </a:p>
        </p:txBody>
      </p:sp>
    </p:spTree>
    <p:extLst>
      <p:ext uri="{BB962C8B-B14F-4D97-AF65-F5344CB8AC3E}">
        <p14:creationId xmlns:p14="http://schemas.microsoft.com/office/powerpoint/2010/main" val="1269078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t>
            </a:r>
          </a:p>
        </p:txBody>
      </p:sp>
      <p:sp>
        <p:nvSpPr>
          <p:cNvPr id="4" name="Slide Number Placeholder 3"/>
          <p:cNvSpPr>
            <a:spLocks noGrp="1"/>
          </p:cNvSpPr>
          <p:nvPr>
            <p:ph type="sldNum" sz="quarter" idx="10"/>
          </p:nvPr>
        </p:nvSpPr>
        <p:spPr/>
        <p:txBody>
          <a:bodyPr/>
          <a:lstStyle/>
          <a:p>
            <a:fld id="{138D81C3-C527-485F-BC23-22A13BE38CB3}" type="slidenum">
              <a:rPr lang="en-US" smtClean="0"/>
              <a:t>13</a:t>
            </a:fld>
            <a:endParaRPr lang="en-US"/>
          </a:p>
        </p:txBody>
      </p:sp>
    </p:spTree>
    <p:extLst>
      <p:ext uri="{BB962C8B-B14F-4D97-AF65-F5344CB8AC3E}">
        <p14:creationId xmlns:p14="http://schemas.microsoft.com/office/powerpoint/2010/main" val="4172825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8D81C3-C527-485F-BC23-22A13BE38CB3}" type="slidenum">
              <a:rPr lang="en-US" smtClean="0"/>
              <a:pPr/>
              <a:t>16</a:t>
            </a:fld>
            <a:endParaRPr lang="en-US"/>
          </a:p>
        </p:txBody>
      </p:sp>
    </p:spTree>
    <p:extLst>
      <p:ext uri="{BB962C8B-B14F-4D97-AF65-F5344CB8AC3E}">
        <p14:creationId xmlns:p14="http://schemas.microsoft.com/office/powerpoint/2010/main" val="1421163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1724291" y="4532293"/>
            <a:ext cx="5362365" cy="954107"/>
          </a:xfrm>
          <a:prstGeom prst="rect">
            <a:avLst/>
          </a:prstGeom>
        </p:spPr>
        <p:txBody>
          <a:bodyPr wrap="none">
            <a:spAutoFit/>
          </a:bodyPr>
          <a:lstStyle/>
          <a:p>
            <a:pPr algn="ctr"/>
            <a:r>
              <a:rPr lang="en-US" sz="2800" b="1" kern="1200" dirty="0">
                <a:solidFill>
                  <a:schemeClr val="tx1"/>
                </a:solidFill>
                <a:effectLst/>
                <a:latin typeface="Tahoma" charset="0"/>
                <a:ea typeface="+mn-ea"/>
                <a:cs typeface="+mn-cs"/>
              </a:rPr>
              <a:t>Developing and maintaining </a:t>
            </a:r>
            <a:br>
              <a:rPr lang="en-US" sz="2800" b="1" kern="1200" dirty="0">
                <a:solidFill>
                  <a:schemeClr val="tx1"/>
                </a:solidFill>
                <a:effectLst/>
                <a:latin typeface="Tahoma" charset="0"/>
                <a:ea typeface="+mn-ea"/>
                <a:cs typeface="+mn-cs"/>
              </a:rPr>
            </a:br>
            <a:r>
              <a:rPr lang="en-US" sz="2800" b="1" kern="1200" dirty="0">
                <a:solidFill>
                  <a:schemeClr val="tx1"/>
                </a:solidFill>
                <a:effectLst/>
                <a:latin typeface="Tahoma" charset="0"/>
                <a:ea typeface="+mn-ea"/>
                <a:cs typeface="+mn-cs"/>
              </a:rPr>
              <a:t>a service culture</a:t>
            </a:r>
          </a:p>
        </p:txBody>
      </p:sp>
      <p:sp>
        <p:nvSpPr>
          <p:cNvPr id="3" name="Rectangle 2"/>
          <p:cNvSpPr/>
          <p:nvPr userDrawn="1"/>
        </p:nvSpPr>
        <p:spPr>
          <a:xfrm>
            <a:off x="2819400" y="3802559"/>
            <a:ext cx="2954655" cy="769441"/>
          </a:xfrm>
          <a:prstGeom prst="rect">
            <a:avLst/>
          </a:prstGeom>
        </p:spPr>
        <p:txBody>
          <a:bodyPr wrap="none">
            <a:spAutoFit/>
          </a:bodyPr>
          <a:lstStyle/>
          <a:p>
            <a:r>
              <a:rPr lang="en-US" sz="4400" b="1" kern="1200" dirty="0">
                <a:solidFill>
                  <a:schemeClr val="tx1"/>
                </a:solidFill>
                <a:effectLst/>
                <a:latin typeface="Tahoma" charset="0"/>
                <a:ea typeface="+mn-ea"/>
                <a:cs typeface="+mn-cs"/>
              </a:rPr>
              <a:t>Chapter</a:t>
            </a:r>
            <a:r>
              <a:rPr lang="en-US" sz="4400" b="1" kern="1200" baseline="0" dirty="0">
                <a:solidFill>
                  <a:schemeClr val="tx1"/>
                </a:solidFill>
                <a:effectLst/>
                <a:latin typeface="Tahoma" charset="0"/>
                <a:ea typeface="+mn-ea"/>
                <a:cs typeface="+mn-cs"/>
              </a:rPr>
              <a:t> 4</a:t>
            </a:r>
            <a:endParaRPr lang="en-US" sz="4400" b="1" dirty="0"/>
          </a:p>
        </p:txBody>
      </p:sp>
      <p:pic>
        <p:nvPicPr>
          <p:cNvPr id="307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240"/>
            <a:ext cx="9144000" cy="3535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descr="C:\Users\Karen\AppData\Local\Microsoft\Windows\Temporary Internet Files\Content.IE5\1AM1THAR\GP%20LOGO1.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81000" y="5989732"/>
            <a:ext cx="844550" cy="813202"/>
          </a:xfrm>
          <a:prstGeom prst="rect">
            <a:avLst/>
          </a:prstGeom>
          <a:noFill/>
          <a:extLst>
            <a:ext uri="{909E8E84-426E-40dd-AFC4-6F175D3DCCD1}">
              <a14:hiddenFill xmlns="" xmlns:a14="http://schemas.microsoft.com/office/drawing/2010/main">
                <a:solidFill>
                  <a:srgbClr val="FFFFFF"/>
                </a:solidFill>
              </a14:hiddenFill>
            </a:ext>
          </a:extLst>
        </p:spPr>
      </p:pic>
      <p:sp>
        <p:nvSpPr>
          <p:cNvPr id="9" name="TextBox 8"/>
          <p:cNvSpPr txBox="1"/>
          <p:nvPr userDrawn="1"/>
        </p:nvSpPr>
        <p:spPr>
          <a:xfrm>
            <a:off x="3688080" y="6414078"/>
            <a:ext cx="5332101" cy="307777"/>
          </a:xfrm>
          <a:prstGeom prst="rect">
            <a:avLst/>
          </a:prstGeom>
          <a:noFill/>
        </p:spPr>
        <p:txBody>
          <a:bodyPr wrap="none" rtlCol="0">
            <a:spAutoFit/>
          </a:bodyPr>
          <a:lstStyle/>
          <a:p>
            <a:r>
              <a:rPr lang="en-US" sz="1400" dirty="0"/>
              <a:t>© Hudson &amp; Hudson. </a:t>
            </a:r>
            <a:r>
              <a:rPr lang="en-US" sz="1400" i="1" dirty="0"/>
              <a:t>Customer Service for Hospitality &amp; Tourism</a:t>
            </a:r>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875935-DA8A-47B4-996C-05C2B93FC1B4}" type="slidenum">
              <a:rPr lang="en-US"/>
              <a:pPr/>
              <a:t>‹#›</a:t>
            </a:fld>
            <a:endParaRPr lang="en-US"/>
          </a:p>
        </p:txBody>
      </p:sp>
    </p:spTree>
    <p:extLst>
      <p:ext uri="{BB962C8B-B14F-4D97-AF65-F5344CB8AC3E}">
        <p14:creationId xmlns:p14="http://schemas.microsoft.com/office/powerpoint/2010/main" val="1113913443"/>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6450" y="0"/>
            <a:ext cx="1733550" cy="6553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0"/>
            <a:ext cx="5048250" cy="6553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455935-CD17-4E93-90C7-BAE37611463C}" type="slidenum">
              <a:rPr lang="en-US"/>
              <a:pPr/>
              <a:t>‹#›</a:t>
            </a:fld>
            <a:endParaRPr lang="en-US"/>
          </a:p>
        </p:txBody>
      </p:sp>
    </p:spTree>
    <p:extLst>
      <p:ext uri="{BB962C8B-B14F-4D97-AF65-F5344CB8AC3E}">
        <p14:creationId xmlns:p14="http://schemas.microsoft.com/office/powerpoint/2010/main" val="3899821479"/>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bwMode="auto">
          <a:xfrm>
            <a:off x="838200" y="0"/>
            <a:ext cx="8305800" cy="68580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A519284-E648-4D87-9771-7975855ECF80}" type="slidenum">
              <a:rPr lang="en-US"/>
              <a:pPr/>
              <a:t>‹#›</a:t>
            </a:fld>
            <a:endParaRPr lang="en-US"/>
          </a:p>
        </p:txBody>
      </p:sp>
    </p:spTree>
    <p:extLst>
      <p:ext uri="{BB962C8B-B14F-4D97-AF65-F5344CB8AC3E}">
        <p14:creationId xmlns:p14="http://schemas.microsoft.com/office/powerpoint/2010/main" val="4100297372"/>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144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7538" y="0"/>
            <a:ext cx="8315325" cy="6870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90E123-BE1A-41CA-A96C-0B3205B32524}" type="slidenum">
              <a:rPr lang="en-US"/>
              <a:pPr/>
              <a:t>‹#›</a:t>
            </a:fld>
            <a:endParaRPr lang="en-US"/>
          </a:p>
        </p:txBody>
      </p:sp>
    </p:spTree>
    <p:extLst>
      <p:ext uri="{BB962C8B-B14F-4D97-AF65-F5344CB8AC3E}">
        <p14:creationId xmlns:p14="http://schemas.microsoft.com/office/powerpoint/2010/main" val="512054722"/>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6246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3175"/>
            <a:ext cx="8315325" cy="6870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609600"/>
            <a:ext cx="339090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29100" y="609600"/>
            <a:ext cx="339090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8FFC989-C9F5-4D51-A9C3-AE5F20336AC3}" type="slidenum">
              <a:rPr lang="en-US"/>
              <a:pPr/>
              <a:t>‹#›</a:t>
            </a:fld>
            <a:endParaRPr lang="en-US"/>
          </a:p>
        </p:txBody>
      </p:sp>
    </p:spTree>
    <p:extLst>
      <p:ext uri="{BB962C8B-B14F-4D97-AF65-F5344CB8AC3E}">
        <p14:creationId xmlns:p14="http://schemas.microsoft.com/office/powerpoint/2010/main" val="3410838000"/>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6349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9576" y="0"/>
            <a:ext cx="8315325" cy="6870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1013306-FE83-4F60-8498-80E898BED37C}" type="slidenum">
              <a:rPr lang="en-US"/>
              <a:pPr/>
              <a:t>‹#›</a:t>
            </a:fld>
            <a:endParaRPr lang="en-US"/>
          </a:p>
        </p:txBody>
      </p:sp>
    </p:spTree>
    <p:extLst>
      <p:ext uri="{BB962C8B-B14F-4D97-AF65-F5344CB8AC3E}">
        <p14:creationId xmlns:p14="http://schemas.microsoft.com/office/powerpoint/2010/main" val="2519455339"/>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B51F829-5758-4137-9F91-95FEA906C75D}" type="slidenum">
              <a:rPr lang="en-US"/>
              <a:pPr/>
              <a:t>‹#›</a:t>
            </a:fld>
            <a:endParaRPr lang="en-US"/>
          </a:p>
        </p:txBody>
      </p:sp>
    </p:spTree>
    <p:extLst>
      <p:ext uri="{BB962C8B-B14F-4D97-AF65-F5344CB8AC3E}">
        <p14:creationId xmlns:p14="http://schemas.microsoft.com/office/powerpoint/2010/main" val="2587514946"/>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85CD207-EE75-4420-B4EE-E9AC0E49FE26}" type="slidenum">
              <a:rPr lang="en-US"/>
              <a:pPr/>
              <a:t>‹#›</a:t>
            </a:fld>
            <a:endParaRPr lang="en-US"/>
          </a:p>
        </p:txBody>
      </p:sp>
    </p:spTree>
    <p:extLst>
      <p:ext uri="{BB962C8B-B14F-4D97-AF65-F5344CB8AC3E}">
        <p14:creationId xmlns:p14="http://schemas.microsoft.com/office/powerpoint/2010/main" val="684972521"/>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A518BFE-18C8-4C22-88C0-C4BEF9406BB4}" type="slidenum">
              <a:rPr lang="en-US"/>
              <a:pPr/>
              <a:t>‹#›</a:t>
            </a:fld>
            <a:endParaRPr lang="en-US"/>
          </a:p>
        </p:txBody>
      </p:sp>
    </p:spTree>
    <p:extLst>
      <p:ext uri="{BB962C8B-B14F-4D97-AF65-F5344CB8AC3E}">
        <p14:creationId xmlns:p14="http://schemas.microsoft.com/office/powerpoint/2010/main" val="3588073128"/>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42C20FA-CEFA-4342-88C2-C4AC5758C689}" type="slidenum">
              <a:rPr lang="en-US"/>
              <a:pPr/>
              <a:t>‹#›</a:t>
            </a:fld>
            <a:endParaRPr lang="en-US"/>
          </a:p>
        </p:txBody>
      </p:sp>
    </p:spTree>
    <p:extLst>
      <p:ext uri="{BB962C8B-B14F-4D97-AF65-F5344CB8AC3E}">
        <p14:creationId xmlns:p14="http://schemas.microsoft.com/office/powerpoint/2010/main" val="3516676191"/>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0"/>
            <a:ext cx="6858000" cy="609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609600"/>
            <a:ext cx="6934200" cy="5943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0" y="6661150"/>
            <a:ext cx="2133600" cy="196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1">
                <a:latin typeface="Arial" charset="0"/>
              </a:defRPr>
            </a:lvl1pPr>
          </a:lstStyle>
          <a:p>
            <a:endParaRPr lang="en-US"/>
          </a:p>
        </p:txBody>
      </p:sp>
      <p:sp>
        <p:nvSpPr>
          <p:cNvPr id="1029" name="Rectangle 5"/>
          <p:cNvSpPr>
            <a:spLocks noGrp="1" noChangeArrowheads="1"/>
          </p:cNvSpPr>
          <p:nvPr>
            <p:ph type="ftr" sz="quarter" idx="3"/>
          </p:nvPr>
        </p:nvSpPr>
        <p:spPr bwMode="auto">
          <a:xfrm>
            <a:off x="3124200" y="6689725"/>
            <a:ext cx="2895600" cy="168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1">
                <a:latin typeface="Arial" charset="0"/>
              </a:defRPr>
            </a:lvl1pPr>
          </a:lstStyle>
          <a:p>
            <a:endParaRPr lang="en-US"/>
          </a:p>
        </p:txBody>
      </p:sp>
      <p:sp>
        <p:nvSpPr>
          <p:cNvPr id="1030" name="Rectangle 6"/>
          <p:cNvSpPr>
            <a:spLocks noGrp="1" noChangeArrowheads="1"/>
          </p:cNvSpPr>
          <p:nvPr>
            <p:ph type="sldNum" sz="quarter" idx="4"/>
          </p:nvPr>
        </p:nvSpPr>
        <p:spPr bwMode="auto">
          <a:xfrm>
            <a:off x="7010400" y="6689725"/>
            <a:ext cx="2133600" cy="136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latin typeface="Arial" charset="0"/>
              </a:defRPr>
            </a:lvl1pPr>
          </a:lstStyle>
          <a:p>
            <a:fld id="{F5AF11E3-5AEA-439E-88D2-08E5A4FC1BE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thruBlk="1"/>
  </p:transition>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Tahoma" charset="0"/>
        </a:defRPr>
      </a:lvl2pPr>
      <a:lvl3pPr algn="l" rtl="0" eaLnBrk="1" fontAlgn="base" hangingPunct="1">
        <a:spcBef>
          <a:spcPct val="0"/>
        </a:spcBef>
        <a:spcAft>
          <a:spcPct val="0"/>
        </a:spcAft>
        <a:defRPr sz="3200" b="1">
          <a:solidFill>
            <a:schemeClr val="tx2"/>
          </a:solidFill>
          <a:latin typeface="Tahoma" charset="0"/>
        </a:defRPr>
      </a:lvl3pPr>
      <a:lvl4pPr algn="l" rtl="0" eaLnBrk="1" fontAlgn="base" hangingPunct="1">
        <a:spcBef>
          <a:spcPct val="0"/>
        </a:spcBef>
        <a:spcAft>
          <a:spcPct val="0"/>
        </a:spcAft>
        <a:defRPr sz="3200" b="1">
          <a:solidFill>
            <a:schemeClr val="tx2"/>
          </a:solidFill>
          <a:latin typeface="Tahoma" charset="0"/>
        </a:defRPr>
      </a:lvl4pPr>
      <a:lvl5pPr algn="l" rtl="0" eaLnBrk="1" fontAlgn="base" hangingPunct="1">
        <a:spcBef>
          <a:spcPct val="0"/>
        </a:spcBef>
        <a:spcAft>
          <a:spcPct val="0"/>
        </a:spcAft>
        <a:defRPr sz="3200" b="1">
          <a:solidFill>
            <a:schemeClr val="tx2"/>
          </a:solidFill>
          <a:latin typeface="Tahoma" charset="0"/>
        </a:defRPr>
      </a:lvl5pPr>
      <a:lvl6pPr marL="457200" algn="l" rtl="0" eaLnBrk="1" fontAlgn="base" hangingPunct="1">
        <a:spcBef>
          <a:spcPct val="0"/>
        </a:spcBef>
        <a:spcAft>
          <a:spcPct val="0"/>
        </a:spcAft>
        <a:defRPr sz="3200" b="1">
          <a:solidFill>
            <a:schemeClr val="tx2"/>
          </a:solidFill>
          <a:latin typeface="Tahoma" charset="0"/>
        </a:defRPr>
      </a:lvl6pPr>
      <a:lvl7pPr marL="914400" algn="l" rtl="0" eaLnBrk="1" fontAlgn="base" hangingPunct="1">
        <a:spcBef>
          <a:spcPct val="0"/>
        </a:spcBef>
        <a:spcAft>
          <a:spcPct val="0"/>
        </a:spcAft>
        <a:defRPr sz="3200" b="1">
          <a:solidFill>
            <a:schemeClr val="tx2"/>
          </a:solidFill>
          <a:latin typeface="Tahoma" charset="0"/>
        </a:defRPr>
      </a:lvl7pPr>
      <a:lvl8pPr marL="1371600" algn="l" rtl="0" eaLnBrk="1" fontAlgn="base" hangingPunct="1">
        <a:spcBef>
          <a:spcPct val="0"/>
        </a:spcBef>
        <a:spcAft>
          <a:spcPct val="0"/>
        </a:spcAft>
        <a:defRPr sz="3200" b="1">
          <a:solidFill>
            <a:schemeClr val="tx2"/>
          </a:solidFill>
          <a:latin typeface="Tahoma" charset="0"/>
        </a:defRPr>
      </a:lvl8pPr>
      <a:lvl9pPr marL="1828800" algn="l" rtl="0" eaLnBrk="1" fontAlgn="base" hangingPunct="1">
        <a:spcBef>
          <a:spcPct val="0"/>
        </a:spcBef>
        <a:spcAft>
          <a:spcPct val="0"/>
        </a:spcAft>
        <a:defRPr sz="3200" b="1">
          <a:solidFill>
            <a:schemeClr val="tx2"/>
          </a:solidFill>
          <a:latin typeface="Tahoma" charset="0"/>
        </a:defRPr>
      </a:lvl9pPr>
    </p:titleStyle>
    <p:bodyStyle>
      <a:lvl1pPr marL="342900" indent="-342900" algn="l" rtl="0" eaLnBrk="1" fontAlgn="base" hangingPunct="1">
        <a:spcBef>
          <a:spcPct val="20000"/>
        </a:spcBef>
        <a:spcAft>
          <a:spcPct val="0"/>
        </a:spcAft>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000" b="1">
          <a:solidFill>
            <a:schemeClr val="tx1"/>
          </a:solidFill>
          <a:latin typeface="+mn-lt"/>
        </a:defRPr>
      </a:lvl3pPr>
      <a:lvl4pPr marL="1600200" indent="-228600" algn="l" rtl="0" eaLnBrk="1" fontAlgn="base" hangingPunct="1">
        <a:spcBef>
          <a:spcPct val="20000"/>
        </a:spcBef>
        <a:spcAft>
          <a:spcPct val="0"/>
        </a:spcAft>
        <a:buChar char="–"/>
        <a:defRPr b="1">
          <a:solidFill>
            <a:schemeClr val="tx1"/>
          </a:solidFill>
          <a:latin typeface="+mn-lt"/>
        </a:defRPr>
      </a:lvl4pPr>
      <a:lvl5pPr marL="2057400" indent="-228600" algn="l" rtl="0" eaLnBrk="1" fontAlgn="base" hangingPunct="1">
        <a:spcBef>
          <a:spcPct val="20000"/>
        </a:spcBef>
        <a:spcAft>
          <a:spcPct val="0"/>
        </a:spcAft>
        <a:buChar char="»"/>
        <a:defRPr b="1">
          <a:solidFill>
            <a:schemeClr val="tx1"/>
          </a:solidFill>
          <a:latin typeface="+mn-lt"/>
        </a:defRPr>
      </a:lvl5pPr>
      <a:lvl6pPr marL="2514600" indent="-228600" algn="l" rtl="0" eaLnBrk="1" fontAlgn="base" hangingPunct="1">
        <a:spcBef>
          <a:spcPct val="20000"/>
        </a:spcBef>
        <a:spcAft>
          <a:spcPct val="0"/>
        </a:spcAft>
        <a:buChar char="»"/>
        <a:defRPr b="1">
          <a:solidFill>
            <a:schemeClr val="tx1"/>
          </a:solidFill>
          <a:latin typeface="+mn-lt"/>
        </a:defRPr>
      </a:lvl6pPr>
      <a:lvl7pPr marL="2971800" indent="-228600" algn="l" rtl="0" eaLnBrk="1" fontAlgn="base" hangingPunct="1">
        <a:spcBef>
          <a:spcPct val="20000"/>
        </a:spcBef>
        <a:spcAft>
          <a:spcPct val="0"/>
        </a:spcAft>
        <a:buChar char="»"/>
        <a:defRPr b="1">
          <a:solidFill>
            <a:schemeClr val="tx1"/>
          </a:solidFill>
          <a:latin typeface="+mn-lt"/>
        </a:defRPr>
      </a:lvl7pPr>
      <a:lvl8pPr marL="3429000" indent="-228600" algn="l" rtl="0" eaLnBrk="1" fontAlgn="base" hangingPunct="1">
        <a:spcBef>
          <a:spcPct val="20000"/>
        </a:spcBef>
        <a:spcAft>
          <a:spcPct val="0"/>
        </a:spcAft>
        <a:buChar char="»"/>
        <a:defRPr b="1">
          <a:solidFill>
            <a:schemeClr val="tx1"/>
          </a:solidFill>
          <a:latin typeface="+mn-lt"/>
        </a:defRPr>
      </a:lvl8pPr>
      <a:lvl9pPr marL="3886200" indent="-228600" algn="l" rtl="0" eaLnBrk="1" fontAlgn="base" hangingPunct="1">
        <a:spcBef>
          <a:spcPct val="20000"/>
        </a:spcBef>
        <a:spcAft>
          <a:spcPct val="0"/>
        </a:spcAft>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7.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23A2F-158C-E2DC-7EED-AD58D5FF7D5A}"/>
              </a:ext>
            </a:extLst>
          </p:cNvPr>
          <p:cNvSpPr>
            <a:spLocks noGrp="1"/>
          </p:cNvSpPr>
          <p:nvPr>
            <p:ph type="title"/>
          </p:nvPr>
        </p:nvSpPr>
        <p:spPr>
          <a:xfrm>
            <a:off x="762000" y="0"/>
            <a:ext cx="8229600" cy="2362200"/>
          </a:xfrm>
        </p:spPr>
        <p:txBody>
          <a:bodyPr/>
          <a:lstStyle/>
          <a:p>
            <a:pPr algn="ctr"/>
            <a:r>
              <a:rPr lang="en-US" sz="3600" dirty="0"/>
              <a:t>Chapter 4</a:t>
            </a:r>
            <a:br>
              <a:rPr lang="en-US" sz="3600" dirty="0"/>
            </a:br>
            <a:r>
              <a:rPr lang="en-GB" sz="3600" b="1" dirty="0">
                <a:effectLst/>
              </a:rPr>
              <a:t>Developing and maintaining a service culture</a:t>
            </a:r>
            <a:br>
              <a:rPr lang="en-GB" dirty="0">
                <a:effectLst/>
              </a:rPr>
            </a:br>
            <a:br>
              <a:rPr lang="en-US" dirty="0"/>
            </a:br>
            <a:endParaRPr lang="en-US" dirty="0"/>
          </a:p>
        </p:txBody>
      </p:sp>
      <p:pic>
        <p:nvPicPr>
          <p:cNvPr id="4" name="Picture 3" descr="A robot holding a tray&#10;&#10;Description automatically generated">
            <a:extLst>
              <a:ext uri="{FF2B5EF4-FFF2-40B4-BE49-F238E27FC236}">
                <a16:creationId xmlns:a16="http://schemas.microsoft.com/office/drawing/2014/main" id="{B42E795F-FD99-665C-5397-82057FE300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7161" y="1600200"/>
            <a:ext cx="4849678" cy="5257800"/>
          </a:xfrm>
          <a:prstGeom prst="rect">
            <a:avLst/>
          </a:prstGeom>
        </p:spPr>
      </p:pic>
    </p:spTree>
    <p:extLst>
      <p:ext uri="{BB962C8B-B14F-4D97-AF65-F5344CB8AC3E}">
        <p14:creationId xmlns:p14="http://schemas.microsoft.com/office/powerpoint/2010/main" val="1638983041"/>
      </p:ext>
    </p:extLst>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8229600" cy="609600"/>
          </a:xfrm>
        </p:spPr>
        <p:txBody>
          <a:bodyPr/>
          <a:lstStyle/>
          <a:p>
            <a:pPr algn="ctr"/>
            <a:r>
              <a:rPr lang="en-US" dirty="0"/>
              <a:t>Marketing approach to human resource management</a:t>
            </a:r>
          </a:p>
        </p:txBody>
      </p:sp>
      <p:sp>
        <p:nvSpPr>
          <p:cNvPr id="4" name="Rectangle 3"/>
          <p:cNvSpPr/>
          <p:nvPr/>
        </p:nvSpPr>
        <p:spPr>
          <a:xfrm>
            <a:off x="1143000" y="1524000"/>
            <a:ext cx="8001000" cy="4601260"/>
          </a:xfrm>
          <a:prstGeom prst="rect">
            <a:avLst/>
          </a:prstGeom>
        </p:spPr>
        <p:txBody>
          <a:bodyPr wrap="square">
            <a:spAutoFit/>
          </a:bodyPr>
          <a:lstStyle/>
          <a:p>
            <a:pPr marL="342900" indent="-342900">
              <a:spcBef>
                <a:spcPts val="0"/>
              </a:spcBef>
              <a:spcAft>
                <a:spcPts val="0"/>
              </a:spcAft>
              <a:buFont typeface="Courier New" pitchFamily="49" charset="0"/>
              <a:buChar char="o"/>
            </a:pPr>
            <a:r>
              <a:rPr lang="en-US" sz="2000" dirty="0"/>
              <a:t>Involves the use of marketing techniques to attract and retain good employees</a:t>
            </a:r>
          </a:p>
          <a:p>
            <a:pPr marL="800100" lvl="1" indent="-342900">
              <a:spcBef>
                <a:spcPts val="600"/>
              </a:spcBef>
              <a:spcAft>
                <a:spcPts val="0"/>
              </a:spcAft>
              <a:buFont typeface="Arial" pitchFamily="34" charset="0"/>
              <a:buChar char="•"/>
            </a:pPr>
            <a:r>
              <a:rPr lang="en-US" sz="2000" dirty="0"/>
              <a:t>Thinking creatively attracting qualified employees</a:t>
            </a:r>
          </a:p>
          <a:p>
            <a:pPr marL="800100" lvl="1" indent="-342900">
              <a:spcBef>
                <a:spcPts val="600"/>
              </a:spcBef>
              <a:spcAft>
                <a:spcPts val="0"/>
              </a:spcAft>
              <a:buFont typeface="Arial" pitchFamily="34" charset="0"/>
              <a:buChar char="•"/>
            </a:pPr>
            <a:r>
              <a:rPr lang="en-US" sz="2000" dirty="0"/>
              <a:t>Understanding the employee market</a:t>
            </a:r>
          </a:p>
          <a:p>
            <a:pPr marL="800100" lvl="1" indent="-342900">
              <a:spcBef>
                <a:spcPts val="600"/>
              </a:spcBef>
              <a:spcAft>
                <a:spcPts val="600"/>
              </a:spcAft>
              <a:buFont typeface="Arial" pitchFamily="34" charset="0"/>
              <a:buChar char="•"/>
            </a:pPr>
            <a:r>
              <a:rPr lang="en-US" sz="2000" dirty="0"/>
              <a:t>Building a positive company image</a:t>
            </a:r>
          </a:p>
          <a:p>
            <a:pPr marL="342900" indent="-342900">
              <a:spcBef>
                <a:spcPts val="600"/>
              </a:spcBef>
              <a:spcAft>
                <a:spcPts val="600"/>
              </a:spcAft>
              <a:buFont typeface="Courier New" pitchFamily="49" charset="0"/>
              <a:buChar char="o"/>
            </a:pPr>
            <a:r>
              <a:rPr lang="en-US" sz="2000" dirty="0"/>
              <a:t>Assist with employee motivation, incentives, training </a:t>
            </a:r>
          </a:p>
          <a:p>
            <a:pPr marL="800100" lvl="1" indent="-342900">
              <a:spcBef>
                <a:spcPts val="0"/>
              </a:spcBef>
              <a:spcAft>
                <a:spcPts val="600"/>
              </a:spcAft>
              <a:buFont typeface="Arial" pitchFamily="34" charset="0"/>
              <a:buChar char="•"/>
            </a:pPr>
            <a:r>
              <a:rPr lang="en-US" sz="2000" dirty="0"/>
              <a:t>Changing behaviors difficult, costly post-recruitment</a:t>
            </a:r>
          </a:p>
          <a:p>
            <a:pPr marL="800100" lvl="2" indent="-342900">
              <a:spcBef>
                <a:spcPts val="0"/>
              </a:spcBef>
              <a:spcAft>
                <a:spcPts val="600"/>
              </a:spcAft>
              <a:buFont typeface="Arial" pitchFamily="34" charset="0"/>
              <a:buChar char="•"/>
            </a:pPr>
            <a:r>
              <a:rPr lang="en-US" sz="2000" dirty="0"/>
              <a:t>Right type of training can reduce ambiguity, and improve service delivery</a:t>
            </a:r>
          </a:p>
          <a:p>
            <a:pPr marL="342900" indent="-342900">
              <a:spcBef>
                <a:spcPts val="600"/>
              </a:spcBef>
              <a:spcAft>
                <a:spcPts val="600"/>
              </a:spcAft>
              <a:buFont typeface="Courier New" pitchFamily="49" charset="0"/>
              <a:buChar char="o"/>
            </a:pPr>
            <a:r>
              <a:rPr lang="en-US" sz="2000" dirty="0"/>
              <a:t>Continuous training can improve morale and reduce turnover </a:t>
            </a:r>
          </a:p>
          <a:p>
            <a:pPr marL="800100" lvl="1" indent="-342900">
              <a:spcBef>
                <a:spcPts val="0"/>
              </a:spcBef>
              <a:spcAft>
                <a:spcPts val="600"/>
              </a:spcAft>
              <a:buFont typeface="Arial" pitchFamily="34" charset="0"/>
              <a:buChar char="•"/>
            </a:pPr>
            <a:r>
              <a:rPr lang="en-US" sz="2000" dirty="0"/>
              <a:t>Hospitality industry turnover double that of other industries </a:t>
            </a:r>
          </a:p>
          <a:p>
            <a:endParaRPr lang="en-US" dirty="0"/>
          </a:p>
        </p:txBody>
      </p:sp>
    </p:spTree>
    <p:extLst>
      <p:ext uri="{BB962C8B-B14F-4D97-AF65-F5344CB8AC3E}">
        <p14:creationId xmlns:p14="http://schemas.microsoft.com/office/powerpoint/2010/main" val="2147293056"/>
      </p:ext>
    </p:extLst>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8229600" cy="609600"/>
          </a:xfrm>
        </p:spPr>
        <p:txBody>
          <a:bodyPr/>
          <a:lstStyle/>
          <a:p>
            <a:pPr algn="ctr"/>
            <a:r>
              <a:rPr lang="en-US" dirty="0"/>
              <a:t>Developing employee pride</a:t>
            </a:r>
          </a:p>
        </p:txBody>
      </p:sp>
      <p:sp>
        <p:nvSpPr>
          <p:cNvPr id="4" name="Rectangle 3"/>
          <p:cNvSpPr/>
          <p:nvPr/>
        </p:nvSpPr>
        <p:spPr>
          <a:xfrm>
            <a:off x="1143000" y="1524000"/>
            <a:ext cx="8001000" cy="3170099"/>
          </a:xfrm>
          <a:prstGeom prst="rect">
            <a:avLst/>
          </a:prstGeom>
        </p:spPr>
        <p:txBody>
          <a:bodyPr wrap="square">
            <a:spAutoFit/>
          </a:bodyPr>
          <a:lstStyle/>
          <a:p>
            <a:pPr marL="342900" indent="-342900">
              <a:spcBef>
                <a:spcPts val="600"/>
              </a:spcBef>
              <a:spcAft>
                <a:spcPts val="600"/>
              </a:spcAft>
              <a:buFont typeface="Courier New" pitchFamily="49" charset="0"/>
              <a:buChar char="o"/>
            </a:pPr>
            <a:r>
              <a:rPr lang="en-US" sz="2000" dirty="0"/>
              <a:t>Pride motivates people to excel </a:t>
            </a:r>
          </a:p>
          <a:p>
            <a:pPr marL="800100" lvl="1" indent="-342900">
              <a:spcBef>
                <a:spcPts val="0"/>
              </a:spcBef>
              <a:spcAft>
                <a:spcPts val="600"/>
              </a:spcAft>
              <a:buFont typeface="Arial" pitchFamily="34" charset="0"/>
              <a:buChar char="•"/>
            </a:pPr>
            <a:r>
              <a:rPr lang="en-US" sz="2000" dirty="0"/>
              <a:t>More effective than money or position </a:t>
            </a:r>
          </a:p>
          <a:p>
            <a:pPr marL="342900" indent="-342900">
              <a:spcBef>
                <a:spcPts val="600"/>
              </a:spcBef>
              <a:spcAft>
                <a:spcPts val="600"/>
              </a:spcAft>
              <a:buFont typeface="Courier New" pitchFamily="49" charset="0"/>
              <a:buChar char="o"/>
            </a:pPr>
            <a:r>
              <a:rPr lang="en-US" sz="2000" dirty="0"/>
              <a:t>Pride builders accomplish this by </a:t>
            </a:r>
          </a:p>
          <a:p>
            <a:pPr marL="800100" lvl="1" indent="-342900">
              <a:spcBef>
                <a:spcPts val="0"/>
              </a:spcBef>
              <a:spcAft>
                <a:spcPts val="600"/>
              </a:spcAft>
              <a:buFont typeface="Arial" pitchFamily="34" charset="0"/>
              <a:buChar char="•"/>
            </a:pPr>
            <a:r>
              <a:rPr lang="en-US" sz="2000" dirty="0"/>
              <a:t>Setting aspirations that touch emotions</a:t>
            </a:r>
          </a:p>
          <a:p>
            <a:pPr marL="800100" lvl="1" indent="-342900">
              <a:spcBef>
                <a:spcPts val="0"/>
              </a:spcBef>
              <a:spcAft>
                <a:spcPts val="600"/>
              </a:spcAft>
              <a:buFont typeface="Arial" pitchFamily="34" charset="0"/>
              <a:buChar char="•"/>
            </a:pPr>
            <a:r>
              <a:rPr lang="en-US" sz="2000" dirty="0"/>
              <a:t>Pursuing a meaningful purpose</a:t>
            </a:r>
          </a:p>
          <a:p>
            <a:pPr marL="800100" lvl="1" indent="-342900">
              <a:spcBef>
                <a:spcPts val="0"/>
              </a:spcBef>
              <a:spcAft>
                <a:spcPts val="600"/>
              </a:spcAft>
              <a:buFont typeface="Arial" pitchFamily="34" charset="0"/>
              <a:buChar char="•"/>
            </a:pPr>
            <a:r>
              <a:rPr lang="en-US" sz="2000" dirty="0"/>
              <a:t>Cultivating personal relationships of respect</a:t>
            </a:r>
          </a:p>
          <a:p>
            <a:pPr marL="800100" lvl="1" indent="-342900">
              <a:spcBef>
                <a:spcPts val="0"/>
              </a:spcBef>
              <a:spcAft>
                <a:spcPts val="600"/>
              </a:spcAft>
              <a:buFont typeface="Arial" pitchFamily="34" charset="0"/>
              <a:buChar char="•"/>
            </a:pPr>
            <a:r>
              <a:rPr lang="en-US" sz="2000" dirty="0"/>
              <a:t>Becoming a person of high character</a:t>
            </a:r>
          </a:p>
          <a:p>
            <a:pPr marL="800100" lvl="1" indent="-342900">
              <a:spcBef>
                <a:spcPts val="0"/>
              </a:spcBef>
              <a:spcAft>
                <a:spcPts val="600"/>
              </a:spcAft>
              <a:buFont typeface="Arial" pitchFamily="34" charset="0"/>
              <a:buChar char="•"/>
            </a:pPr>
            <a:r>
              <a:rPr lang="en-US" sz="2000" dirty="0"/>
              <a:t>Injecting humor along the way</a:t>
            </a:r>
            <a:endParaRPr lang="en-US" dirty="0"/>
          </a:p>
        </p:txBody>
      </p:sp>
    </p:spTree>
    <p:extLst>
      <p:ext uri="{BB962C8B-B14F-4D97-AF65-F5344CB8AC3E}">
        <p14:creationId xmlns:p14="http://schemas.microsoft.com/office/powerpoint/2010/main" val="818900891"/>
      </p:ext>
    </p:extLst>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991600" cy="609600"/>
          </a:xfrm>
        </p:spPr>
        <p:txBody>
          <a:bodyPr/>
          <a:lstStyle/>
          <a:p>
            <a:pPr algn="ctr"/>
            <a:r>
              <a:rPr lang="en-US" dirty="0"/>
              <a:t>Snapshot: </a:t>
            </a:r>
            <a:br>
              <a:rPr lang="en-US" dirty="0"/>
            </a:br>
            <a:r>
              <a:rPr lang="en-US" sz="2800" dirty="0"/>
              <a:t>WestJet : Fostering a caring culture</a:t>
            </a:r>
            <a:br>
              <a:rPr lang="en-US" sz="2800" dirty="0"/>
            </a:br>
            <a:endParaRPr lang="en-US" sz="2400" dirty="0"/>
          </a:p>
        </p:txBody>
      </p:sp>
      <p:sp>
        <p:nvSpPr>
          <p:cNvPr id="3" name="Rectangle 2"/>
          <p:cNvSpPr/>
          <p:nvPr/>
        </p:nvSpPr>
        <p:spPr>
          <a:xfrm>
            <a:off x="1104900" y="1327825"/>
            <a:ext cx="7962900" cy="5539979"/>
          </a:xfrm>
          <a:prstGeom prst="rect">
            <a:avLst/>
          </a:prstGeom>
        </p:spPr>
        <p:txBody>
          <a:bodyPr wrap="square">
            <a:spAutoFit/>
          </a:bodyPr>
          <a:lstStyle/>
          <a:p>
            <a:pPr algn="ctr"/>
            <a:r>
              <a:rPr lang="en-US" i="1" dirty="0"/>
              <a:t>Canada’s Most Admired Corporate Culture</a:t>
            </a:r>
            <a:endParaRPr lang="en-CA" i="1" dirty="0"/>
          </a:p>
          <a:p>
            <a:pPr marL="285750" indent="-285750">
              <a:buFont typeface="Courier New" pitchFamily="49" charset="0"/>
              <a:buChar char="o"/>
            </a:pPr>
            <a:endParaRPr lang="en-CA" dirty="0"/>
          </a:p>
          <a:p>
            <a:pPr marL="285750" indent="-285750">
              <a:spcBef>
                <a:spcPts val="600"/>
              </a:spcBef>
              <a:spcAft>
                <a:spcPts val="600"/>
              </a:spcAft>
              <a:buFont typeface="Courier New" pitchFamily="49" charset="0"/>
              <a:buChar char="o"/>
            </a:pPr>
            <a:r>
              <a:rPr lang="en-US" dirty="0"/>
              <a:t>Airline loved by consumers, media and travel trade</a:t>
            </a:r>
          </a:p>
          <a:p>
            <a:pPr marL="285750" indent="-285750">
              <a:spcBef>
                <a:spcPts val="600"/>
              </a:spcBef>
              <a:spcAft>
                <a:spcPts val="600"/>
              </a:spcAft>
              <a:buFont typeface="Courier New" pitchFamily="49" charset="0"/>
              <a:buChar char="o"/>
            </a:pPr>
            <a:r>
              <a:rPr lang="en-US" dirty="0"/>
              <a:t>Pride in product intrinsic to WestJet’s success</a:t>
            </a:r>
          </a:p>
          <a:p>
            <a:pPr marL="285750" indent="-285750">
              <a:spcBef>
                <a:spcPts val="600"/>
              </a:spcBef>
              <a:spcAft>
                <a:spcPts val="600"/>
              </a:spcAft>
              <a:buFont typeface="Courier New" pitchFamily="49" charset="0"/>
              <a:buChar char="o"/>
            </a:pPr>
            <a:r>
              <a:rPr lang="en-US" dirty="0"/>
              <a:t>Internal service as important as external service </a:t>
            </a:r>
          </a:p>
          <a:p>
            <a:pPr marL="742950" lvl="1" indent="-285750">
              <a:buFont typeface="Arial" pitchFamily="34" charset="0"/>
              <a:buChar char="•"/>
            </a:pPr>
            <a:r>
              <a:rPr lang="en-US" dirty="0"/>
              <a:t>Employee empowerment fundamental for spontaneity</a:t>
            </a:r>
          </a:p>
          <a:p>
            <a:pPr marL="742950" lvl="1" indent="-285750">
              <a:buFont typeface="Arial" pitchFamily="34" charset="0"/>
              <a:buChar char="•"/>
            </a:pPr>
            <a:r>
              <a:rPr lang="en-CA" dirty="0"/>
              <a:t>4 </a:t>
            </a:r>
            <a:r>
              <a:rPr lang="en-US" dirty="0"/>
              <a:t>Kudos program  </a:t>
            </a:r>
          </a:p>
          <a:p>
            <a:pPr marL="742950" lvl="1" indent="-285750">
              <a:buFont typeface="Arial" pitchFamily="34" charset="0"/>
              <a:buChar char="•"/>
            </a:pPr>
            <a:r>
              <a:rPr lang="en-US" dirty="0"/>
              <a:t>CARE department – Create A Remarkable Experience</a:t>
            </a:r>
          </a:p>
          <a:p>
            <a:pPr marL="742950" lvl="1" indent="-285750">
              <a:buFont typeface="Arial" pitchFamily="34" charset="0"/>
              <a:buChar char="•"/>
            </a:pPr>
            <a:r>
              <a:rPr lang="en-US" dirty="0"/>
              <a:t>Sense of ownership, profit sharing</a:t>
            </a:r>
          </a:p>
          <a:p>
            <a:endParaRPr lang="en-US" dirty="0"/>
          </a:p>
          <a:p>
            <a:pPr marL="285750" indent="-285750">
              <a:buFont typeface="Arial" pitchFamily="34" charset="0"/>
              <a:buChar char="•"/>
            </a:pPr>
            <a:r>
              <a:rPr lang="en-US" dirty="0"/>
              <a:t>Hire for attitude and train for skill</a:t>
            </a:r>
          </a:p>
          <a:p>
            <a:pPr marL="285750" indent="-285750">
              <a:buFont typeface="Arial" pitchFamily="34" charset="0"/>
              <a:buChar char="•"/>
            </a:pPr>
            <a:endParaRPr lang="en-US" dirty="0"/>
          </a:p>
          <a:p>
            <a:pPr marL="285750" indent="-285750">
              <a:buFont typeface="Arial" pitchFamily="34" charset="0"/>
              <a:buChar char="•"/>
            </a:pPr>
            <a:r>
              <a:rPr lang="en-US" dirty="0"/>
              <a:t>Consistently profitable </a:t>
            </a:r>
          </a:p>
          <a:p>
            <a:endParaRPr lang="en-US" dirty="0"/>
          </a:p>
          <a:p>
            <a:r>
              <a:rPr lang="en-US" dirty="0"/>
              <a:t> </a:t>
            </a:r>
          </a:p>
          <a:p>
            <a:endParaRPr lang="en-US" dirty="0"/>
          </a:p>
          <a:p>
            <a:r>
              <a:rPr lang="en-US" dirty="0"/>
              <a:t> </a:t>
            </a:r>
          </a:p>
          <a:p>
            <a:pPr marL="742950" lvl="1" indent="-285750">
              <a:buFont typeface="Arial" pitchFamily="34" charset="0"/>
              <a:buChar char="•"/>
            </a:pPr>
            <a:endParaRPr lang="en-US" i="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4191000"/>
            <a:ext cx="3505200" cy="2514600"/>
          </a:xfrm>
          <a:prstGeom prst="rect">
            <a:avLst/>
          </a:prstGeom>
        </p:spPr>
      </p:pic>
    </p:spTree>
    <p:extLst>
      <p:ext uri="{BB962C8B-B14F-4D97-AF65-F5344CB8AC3E}">
        <p14:creationId xmlns:p14="http://schemas.microsoft.com/office/powerpoint/2010/main" val="2828247528"/>
      </p:ext>
    </p:extLst>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8305800" cy="609600"/>
          </a:xfrm>
        </p:spPr>
        <p:txBody>
          <a:bodyPr/>
          <a:lstStyle/>
          <a:p>
            <a:pPr algn="ctr"/>
            <a:r>
              <a:rPr lang="en-US" dirty="0"/>
              <a:t>Dissemination of marketing information to employees</a:t>
            </a:r>
          </a:p>
        </p:txBody>
      </p:sp>
      <p:sp>
        <p:nvSpPr>
          <p:cNvPr id="4" name="Rectangle 3"/>
          <p:cNvSpPr/>
          <p:nvPr/>
        </p:nvSpPr>
        <p:spPr>
          <a:xfrm>
            <a:off x="1295400" y="1447800"/>
            <a:ext cx="7701116" cy="4093428"/>
          </a:xfrm>
          <a:prstGeom prst="rect">
            <a:avLst/>
          </a:prstGeom>
        </p:spPr>
        <p:txBody>
          <a:bodyPr wrap="square">
            <a:spAutoFit/>
          </a:bodyPr>
          <a:lstStyle/>
          <a:p>
            <a:pPr marL="342900" indent="-342900">
              <a:spcBef>
                <a:spcPts val="600"/>
              </a:spcBef>
              <a:spcAft>
                <a:spcPts val="600"/>
              </a:spcAft>
              <a:buFont typeface="Courier New" pitchFamily="49" charset="0"/>
              <a:buChar char="o"/>
            </a:pPr>
            <a:r>
              <a:rPr lang="en-US" sz="2000" dirty="0"/>
              <a:t>Frequency, quality, accuracy of communication </a:t>
            </a:r>
          </a:p>
          <a:p>
            <a:pPr marL="800100" lvl="1" indent="-342900">
              <a:spcBef>
                <a:spcPts val="0"/>
              </a:spcBef>
              <a:spcAft>
                <a:spcPts val="600"/>
              </a:spcAft>
              <a:buFont typeface="Arial" pitchFamily="34" charset="0"/>
              <a:buChar char="•"/>
            </a:pPr>
            <a:r>
              <a:rPr lang="en-US" sz="2000" dirty="0"/>
              <a:t>Moderates ambiguity </a:t>
            </a:r>
          </a:p>
          <a:p>
            <a:pPr marL="800100" lvl="1" indent="-342900">
              <a:spcBef>
                <a:spcPts val="600"/>
              </a:spcBef>
              <a:spcAft>
                <a:spcPts val="600"/>
              </a:spcAft>
              <a:buFont typeface="Arial" pitchFamily="34" charset="0"/>
              <a:buChar char="•"/>
            </a:pPr>
            <a:r>
              <a:rPr lang="en-US" sz="2000" dirty="0"/>
              <a:t>Increases job satisfaction</a:t>
            </a:r>
          </a:p>
          <a:p>
            <a:pPr marL="342900" indent="-342900">
              <a:spcBef>
                <a:spcPts val="600"/>
              </a:spcBef>
              <a:spcAft>
                <a:spcPts val="600"/>
              </a:spcAft>
              <a:buFont typeface="Courier New" pitchFamily="49" charset="0"/>
              <a:buChar char="o"/>
            </a:pPr>
            <a:r>
              <a:rPr lang="en-US" sz="2000" dirty="0"/>
              <a:t>Communication mechanisms</a:t>
            </a:r>
          </a:p>
          <a:p>
            <a:pPr marL="800100" lvl="1" indent="-342900">
              <a:spcBef>
                <a:spcPts val="600"/>
              </a:spcBef>
              <a:buFont typeface="Arial" pitchFamily="34" charset="0"/>
              <a:buChar char="•"/>
            </a:pPr>
            <a:r>
              <a:rPr lang="en-US" sz="2000" dirty="0"/>
              <a:t>One-to-one </a:t>
            </a:r>
          </a:p>
          <a:p>
            <a:pPr marL="800100" lvl="1" indent="-342900">
              <a:spcBef>
                <a:spcPts val="600"/>
              </a:spcBef>
              <a:buFont typeface="Arial" pitchFamily="34" charset="0"/>
              <a:buChar char="•"/>
            </a:pPr>
            <a:r>
              <a:rPr lang="en-US" sz="2000" dirty="0"/>
              <a:t>Company meetings</a:t>
            </a:r>
          </a:p>
          <a:p>
            <a:pPr marL="800100" lvl="1" indent="-342900">
              <a:spcBef>
                <a:spcPts val="600"/>
              </a:spcBef>
              <a:buFont typeface="Arial" pitchFamily="34" charset="0"/>
              <a:buChar char="•"/>
            </a:pPr>
            <a:r>
              <a:rPr lang="en-US" sz="2000" dirty="0"/>
              <a:t>Training sessions</a:t>
            </a:r>
          </a:p>
          <a:p>
            <a:pPr marL="800100" lvl="1" indent="-342900">
              <a:spcBef>
                <a:spcPts val="600"/>
              </a:spcBef>
              <a:buFont typeface="Arial" pitchFamily="34" charset="0"/>
              <a:buChar char="•"/>
            </a:pPr>
            <a:r>
              <a:rPr lang="en-US" sz="2000" dirty="0"/>
              <a:t>Newsletters, emails, reports, videotapes </a:t>
            </a:r>
          </a:p>
          <a:p>
            <a:pPr marL="800100" lvl="1" indent="-342900">
              <a:spcBef>
                <a:spcPts val="600"/>
              </a:spcBef>
              <a:buFont typeface="Arial" pitchFamily="34" charset="0"/>
              <a:buChar char="•"/>
            </a:pPr>
            <a:r>
              <a:rPr lang="en-US" sz="2000" dirty="0"/>
              <a:t>Social media</a:t>
            </a:r>
          </a:p>
          <a:p>
            <a:pPr marL="800100" lvl="1" indent="-342900">
              <a:spcBef>
                <a:spcPts val="600"/>
              </a:spcBef>
              <a:buFont typeface="Arial" pitchFamily="34" charset="0"/>
              <a:buChar char="•"/>
            </a:pPr>
            <a:r>
              <a:rPr lang="en-US" sz="2000" dirty="0"/>
              <a:t>Blogs</a:t>
            </a:r>
          </a:p>
        </p:txBody>
      </p:sp>
    </p:spTree>
    <p:extLst>
      <p:ext uri="{BB962C8B-B14F-4D97-AF65-F5344CB8AC3E}">
        <p14:creationId xmlns:p14="http://schemas.microsoft.com/office/powerpoint/2010/main" val="1093856988"/>
      </p:ext>
    </p:extLst>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239" y="381000"/>
            <a:ext cx="8099322" cy="609600"/>
          </a:xfrm>
        </p:spPr>
        <p:txBody>
          <a:bodyPr/>
          <a:lstStyle/>
          <a:p>
            <a:pPr algn="ctr"/>
            <a:r>
              <a:rPr lang="en-US" dirty="0"/>
              <a:t>Employee exclusion from </a:t>
            </a:r>
            <a:br>
              <a:rPr lang="en-US" dirty="0"/>
            </a:br>
            <a:r>
              <a:rPr lang="en-US" dirty="0"/>
              <a:t>the communication cycle </a:t>
            </a:r>
          </a:p>
        </p:txBody>
      </p:sp>
      <p:sp>
        <p:nvSpPr>
          <p:cNvPr id="4" name="Rectangle 3"/>
          <p:cNvSpPr/>
          <p:nvPr/>
        </p:nvSpPr>
        <p:spPr>
          <a:xfrm>
            <a:off x="1295400" y="1295400"/>
            <a:ext cx="7696200" cy="6047809"/>
          </a:xfrm>
          <a:prstGeom prst="rect">
            <a:avLst/>
          </a:prstGeom>
        </p:spPr>
        <p:txBody>
          <a:bodyPr wrap="square">
            <a:spAutoFit/>
          </a:bodyPr>
          <a:lstStyle/>
          <a:p>
            <a:endParaRPr lang="en-US" dirty="0"/>
          </a:p>
          <a:p>
            <a:pPr marL="285750" indent="-285750">
              <a:spcBef>
                <a:spcPts val="600"/>
              </a:spcBef>
              <a:spcAft>
                <a:spcPts val="600"/>
              </a:spcAft>
              <a:buFont typeface="Courier New" pitchFamily="49" charset="0"/>
              <a:buChar char="o"/>
            </a:pPr>
            <a:r>
              <a:rPr lang="en-US" sz="2400" dirty="0"/>
              <a:t>Many companies exclude customer-contact employees from communication cycle</a:t>
            </a:r>
          </a:p>
          <a:p>
            <a:pPr marL="285750" indent="-285750">
              <a:spcBef>
                <a:spcPts val="600"/>
              </a:spcBef>
              <a:spcAft>
                <a:spcPts val="600"/>
              </a:spcAft>
              <a:buFont typeface="Courier New" pitchFamily="49" charset="0"/>
              <a:buChar char="o"/>
            </a:pPr>
            <a:r>
              <a:rPr lang="en-US" sz="2400" dirty="0"/>
              <a:t>Managers or supervisors fail to convey information </a:t>
            </a:r>
          </a:p>
          <a:p>
            <a:pPr marL="285750" indent="-285750">
              <a:spcBef>
                <a:spcPts val="600"/>
              </a:spcBef>
              <a:spcAft>
                <a:spcPts val="600"/>
              </a:spcAft>
              <a:buFont typeface="Courier New" pitchFamily="49" charset="0"/>
              <a:buChar char="o"/>
            </a:pPr>
            <a:r>
              <a:rPr lang="en-US" sz="2400" dirty="0"/>
              <a:t>Frontline employees should be informed of</a:t>
            </a:r>
          </a:p>
          <a:p>
            <a:pPr marL="800100" lvl="1" indent="-342900">
              <a:spcBef>
                <a:spcPts val="0"/>
              </a:spcBef>
              <a:spcAft>
                <a:spcPts val="600"/>
              </a:spcAft>
              <a:buFont typeface="Arial" pitchFamily="34" charset="0"/>
              <a:buChar char="•"/>
            </a:pPr>
            <a:r>
              <a:rPr lang="en-US" sz="2400" dirty="0"/>
              <a:t>Promotions and new products </a:t>
            </a:r>
          </a:p>
          <a:p>
            <a:pPr marL="800100" lvl="1" indent="-342900">
              <a:spcBef>
                <a:spcPts val="0"/>
              </a:spcBef>
              <a:spcAft>
                <a:spcPts val="600"/>
              </a:spcAft>
              <a:buFont typeface="Arial" pitchFamily="34" charset="0"/>
              <a:buChar char="•"/>
            </a:pPr>
            <a:r>
              <a:rPr lang="en-US" sz="2400" dirty="0"/>
              <a:t>Changes in the service delivery processes </a:t>
            </a:r>
          </a:p>
          <a:p>
            <a:pPr marL="800100" lvl="1" indent="-342900">
              <a:spcBef>
                <a:spcPts val="0"/>
              </a:spcBef>
              <a:spcAft>
                <a:spcPts val="600"/>
              </a:spcAft>
              <a:buFont typeface="Arial" pitchFamily="34" charset="0"/>
              <a:buChar char="•"/>
            </a:pPr>
            <a:r>
              <a:rPr lang="en-US" sz="2400" dirty="0"/>
              <a:t>Action steps in marketing plan </a:t>
            </a:r>
          </a:p>
          <a:p>
            <a:pPr marL="285750" indent="-285750">
              <a:spcBef>
                <a:spcPts val="1200"/>
              </a:spcBef>
              <a:spcAft>
                <a:spcPts val="0"/>
              </a:spcAft>
              <a:buFont typeface="Courier New" pitchFamily="49" charset="0"/>
              <a:buChar char="o"/>
            </a:pPr>
            <a:r>
              <a:rPr lang="en-US" sz="2400" dirty="0"/>
              <a:t>Poor internal communication a service quality risk</a:t>
            </a:r>
          </a:p>
          <a:p>
            <a:pPr marL="800100" lvl="1" indent="-342900">
              <a:spcBef>
                <a:spcPts val="600"/>
              </a:spcBef>
              <a:spcAft>
                <a:spcPts val="0"/>
              </a:spcAft>
              <a:buFont typeface="Arial" pitchFamily="34" charset="0"/>
              <a:buChar char="•"/>
            </a:pPr>
            <a:r>
              <a:rPr lang="en-US" sz="2400" dirty="0"/>
              <a:t>Customer-contact employees not able to deliver advertising promises</a:t>
            </a:r>
          </a:p>
          <a:p>
            <a:pPr>
              <a:spcAft>
                <a:spcPts val="0"/>
              </a:spcAft>
            </a:pPr>
            <a:r>
              <a:rPr lang="en-US" dirty="0"/>
              <a:t> </a:t>
            </a:r>
            <a:endParaRPr lang="en-US" b="1" dirty="0"/>
          </a:p>
          <a:p>
            <a:pPr>
              <a:spcBef>
                <a:spcPts val="600"/>
              </a:spcBef>
              <a:spcAft>
                <a:spcPts val="600"/>
              </a:spcAft>
            </a:pPr>
            <a:r>
              <a:rPr lang="en-US" dirty="0"/>
              <a:t> </a:t>
            </a:r>
          </a:p>
          <a:p>
            <a:pPr>
              <a:spcBef>
                <a:spcPts val="600"/>
              </a:spcBef>
              <a:spcAft>
                <a:spcPts val="600"/>
              </a:spcAft>
            </a:pPr>
            <a:endParaRPr lang="en-US" dirty="0"/>
          </a:p>
        </p:txBody>
      </p:sp>
    </p:spTree>
    <p:extLst>
      <p:ext uri="{BB962C8B-B14F-4D97-AF65-F5344CB8AC3E}">
        <p14:creationId xmlns:p14="http://schemas.microsoft.com/office/powerpoint/2010/main" val="578156929"/>
      </p:ext>
    </p:extLst>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484" y="152400"/>
            <a:ext cx="8234516" cy="838200"/>
          </a:xfrm>
        </p:spPr>
        <p:txBody>
          <a:bodyPr/>
          <a:lstStyle/>
          <a:p>
            <a:pPr algn="ctr"/>
            <a:r>
              <a:rPr lang="en-US" dirty="0"/>
              <a:t>Implementation of reward </a:t>
            </a:r>
            <a:br>
              <a:rPr lang="en-US" dirty="0"/>
            </a:br>
            <a:r>
              <a:rPr lang="en-US" dirty="0"/>
              <a:t>and recognition systems</a:t>
            </a:r>
          </a:p>
        </p:txBody>
      </p:sp>
      <p:sp>
        <p:nvSpPr>
          <p:cNvPr id="4" name="Rectangle 3"/>
          <p:cNvSpPr/>
          <p:nvPr/>
        </p:nvSpPr>
        <p:spPr>
          <a:xfrm>
            <a:off x="909485" y="1219200"/>
            <a:ext cx="5796116" cy="5555367"/>
          </a:xfrm>
          <a:prstGeom prst="rect">
            <a:avLst/>
          </a:prstGeom>
        </p:spPr>
        <p:txBody>
          <a:bodyPr wrap="square">
            <a:spAutoFit/>
          </a:bodyPr>
          <a:lstStyle/>
          <a:p>
            <a:pPr marL="285750" lvl="0" indent="-285750">
              <a:spcBef>
                <a:spcPts val="600"/>
              </a:spcBef>
              <a:buFont typeface="Courier New" pitchFamily="49" charset="0"/>
              <a:buChar char="o"/>
            </a:pPr>
            <a:r>
              <a:rPr lang="en-US" dirty="0"/>
              <a:t>Employees should be made to feel happy and proud of their jobs </a:t>
            </a:r>
          </a:p>
          <a:p>
            <a:pPr marL="742950" lvl="1" indent="-285750">
              <a:spcBef>
                <a:spcPts val="600"/>
              </a:spcBef>
              <a:buFont typeface="Arial" pitchFamily="34" charset="0"/>
              <a:buChar char="•"/>
            </a:pPr>
            <a:r>
              <a:rPr lang="en-US" dirty="0"/>
              <a:t>Canadian survey - being made to feel valued important motivator</a:t>
            </a:r>
          </a:p>
          <a:p>
            <a:pPr marL="285750" lvl="0" indent="-285750">
              <a:spcBef>
                <a:spcPts val="600"/>
              </a:spcBef>
              <a:spcAft>
                <a:spcPts val="0"/>
              </a:spcAft>
              <a:buFont typeface="Courier New" pitchFamily="49" charset="0"/>
              <a:buChar char="o"/>
            </a:pPr>
            <a:r>
              <a:rPr lang="en-US" dirty="0"/>
              <a:t>Organizations should</a:t>
            </a:r>
          </a:p>
          <a:p>
            <a:pPr marL="742950" lvl="1" indent="-285750">
              <a:spcBef>
                <a:spcPts val="600"/>
              </a:spcBef>
              <a:spcAft>
                <a:spcPts val="0"/>
              </a:spcAft>
              <a:buFont typeface="Arial" pitchFamily="34" charset="0"/>
              <a:buChar char="•"/>
            </a:pPr>
            <a:r>
              <a:rPr lang="en-US" dirty="0"/>
              <a:t>Communicate performance objectives </a:t>
            </a:r>
          </a:p>
          <a:p>
            <a:pPr marL="742950" lvl="1" indent="-285750">
              <a:spcBef>
                <a:spcPts val="600"/>
              </a:spcBef>
              <a:spcAft>
                <a:spcPts val="0"/>
              </a:spcAft>
              <a:buFont typeface="Arial" pitchFamily="34" charset="0"/>
              <a:buChar char="•"/>
            </a:pPr>
            <a:r>
              <a:rPr lang="en-US" dirty="0"/>
              <a:t>Provide relevant training</a:t>
            </a:r>
          </a:p>
          <a:p>
            <a:pPr marL="742950" lvl="1" indent="-285750">
              <a:spcBef>
                <a:spcPts val="600"/>
              </a:spcBef>
              <a:spcAft>
                <a:spcPts val="0"/>
              </a:spcAft>
              <a:buFont typeface="Arial" pitchFamily="34" charset="0"/>
              <a:buChar char="•"/>
            </a:pPr>
            <a:r>
              <a:rPr lang="en-US" dirty="0"/>
              <a:t>Provide feedback</a:t>
            </a:r>
          </a:p>
          <a:p>
            <a:pPr marL="742950" lvl="1" indent="-285750">
              <a:spcBef>
                <a:spcPts val="600"/>
              </a:spcBef>
              <a:spcAft>
                <a:spcPts val="0"/>
              </a:spcAft>
              <a:buFont typeface="Arial" pitchFamily="34" charset="0"/>
              <a:buChar char="•"/>
            </a:pPr>
            <a:r>
              <a:rPr lang="en-US" dirty="0"/>
              <a:t>Provide recognition (non-cash rewards) </a:t>
            </a:r>
          </a:p>
          <a:p>
            <a:pPr marL="742950" lvl="1" indent="-285750">
              <a:spcBef>
                <a:spcPts val="600"/>
              </a:spcBef>
              <a:spcAft>
                <a:spcPts val="600"/>
              </a:spcAft>
              <a:buFont typeface="Arial" pitchFamily="34" charset="0"/>
              <a:buChar char="•"/>
            </a:pPr>
            <a:r>
              <a:rPr lang="en-US" dirty="0"/>
              <a:t>Tailor rewards to the interests of the employees</a:t>
            </a:r>
          </a:p>
          <a:p>
            <a:pPr marL="285750" lvl="0" indent="-285750">
              <a:spcBef>
                <a:spcPts val="600"/>
              </a:spcBef>
              <a:spcAft>
                <a:spcPts val="600"/>
              </a:spcAft>
              <a:buFont typeface="Courier New" pitchFamily="49" charset="0"/>
              <a:buChar char="o"/>
            </a:pPr>
            <a:r>
              <a:rPr lang="en-US" dirty="0"/>
              <a:t>Employee dissatisfaction may lead to bad publicity</a:t>
            </a:r>
          </a:p>
          <a:p>
            <a:pPr marL="285750" lvl="0" indent="-285750">
              <a:spcBef>
                <a:spcPts val="600"/>
              </a:spcBef>
              <a:spcAft>
                <a:spcPts val="600"/>
              </a:spcAft>
              <a:buFont typeface="Courier New" pitchFamily="49" charset="0"/>
              <a:buChar char="o"/>
            </a:pPr>
            <a:endParaRPr lang="en-US" dirty="0"/>
          </a:p>
          <a:p>
            <a:pPr marL="285750" lvl="0" indent="-285750">
              <a:spcBef>
                <a:spcPts val="600"/>
              </a:spcBef>
              <a:spcAft>
                <a:spcPts val="600"/>
              </a:spcAft>
              <a:buFont typeface="Courier New" pitchFamily="49" charset="0"/>
              <a:buChar char="o"/>
            </a:pPr>
            <a:endParaRPr lang="en-US" dirty="0"/>
          </a:p>
          <a:p>
            <a:pPr marL="285750" lvl="0" indent="-285750">
              <a:spcBef>
                <a:spcPts val="600"/>
              </a:spcBef>
              <a:spcAft>
                <a:spcPts val="600"/>
              </a:spcAft>
              <a:buFont typeface="Courier New" pitchFamily="49" charset="0"/>
              <a:buChar char="o"/>
            </a:pPr>
            <a:endParaRPr lang="en-US" dirty="0"/>
          </a:p>
          <a:p>
            <a:pPr marL="285750" lvl="0" indent="-285750">
              <a:spcBef>
                <a:spcPts val="600"/>
              </a:spcBef>
              <a:spcAft>
                <a:spcPts val="600"/>
              </a:spcAft>
              <a:buFont typeface="Courier New" pitchFamily="49" charset="0"/>
              <a:buChar char="o"/>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1" y="2057400"/>
            <a:ext cx="2270021" cy="3352800"/>
          </a:xfrm>
          <a:prstGeom prst="rect">
            <a:avLst/>
          </a:prstGeom>
        </p:spPr>
      </p:pic>
    </p:spTree>
    <p:extLst>
      <p:ext uri="{BB962C8B-B14F-4D97-AF65-F5344CB8AC3E}">
        <p14:creationId xmlns:p14="http://schemas.microsoft.com/office/powerpoint/2010/main" val="412067277"/>
      </p:ext>
    </p:extLst>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991600" cy="609600"/>
          </a:xfrm>
        </p:spPr>
        <p:txBody>
          <a:bodyPr/>
          <a:lstStyle/>
          <a:p>
            <a:pPr algn="ctr"/>
            <a:r>
              <a:rPr lang="en-US" dirty="0"/>
              <a:t>Case Study: </a:t>
            </a:r>
            <a:br>
              <a:rPr lang="en-US" dirty="0"/>
            </a:br>
            <a:r>
              <a:rPr lang="en-US" sz="2800" dirty="0" err="1"/>
              <a:t>Micato</a:t>
            </a:r>
            <a:r>
              <a:rPr lang="en-US" sz="2800" dirty="0"/>
              <a:t> Safaris – simply the best in the world!</a:t>
            </a:r>
            <a:br>
              <a:rPr lang="en-US" sz="2800"/>
            </a:br>
            <a:endParaRPr lang="en-US" sz="2400" dirty="0"/>
          </a:p>
        </p:txBody>
      </p:sp>
      <p:sp>
        <p:nvSpPr>
          <p:cNvPr id="3" name="Rectangle 2"/>
          <p:cNvSpPr/>
          <p:nvPr/>
        </p:nvSpPr>
        <p:spPr>
          <a:xfrm>
            <a:off x="914400" y="1327825"/>
            <a:ext cx="8153400" cy="5355312"/>
          </a:xfrm>
          <a:prstGeom prst="rect">
            <a:avLst/>
          </a:prstGeom>
        </p:spPr>
        <p:txBody>
          <a:bodyPr wrap="square">
            <a:spAutoFit/>
          </a:bodyPr>
          <a:lstStyle/>
          <a:p>
            <a:pPr marL="285750" indent="-285750">
              <a:buFont typeface="Courier New" pitchFamily="49" charset="0"/>
              <a:buChar char="o"/>
            </a:pPr>
            <a:r>
              <a:rPr lang="en-US" dirty="0"/>
              <a:t>Serving more than 5,000 clients a year, </a:t>
            </a:r>
            <a:r>
              <a:rPr lang="en-US" dirty="0" err="1"/>
              <a:t>Micato</a:t>
            </a:r>
            <a:r>
              <a:rPr lang="en-US" dirty="0"/>
              <a:t> programs deliver experiences and lodgings in destinations throughout East Africa, Southern Africa and India. </a:t>
            </a:r>
          </a:p>
          <a:p>
            <a:pPr marL="285750" indent="-285750">
              <a:buFont typeface="Courier New" pitchFamily="49" charset="0"/>
              <a:buChar char="o"/>
            </a:pPr>
            <a:r>
              <a:rPr lang="en-US" dirty="0" err="1"/>
              <a:t>Micato</a:t>
            </a:r>
            <a:r>
              <a:rPr lang="en-US" dirty="0"/>
              <a:t> has a well-deserved reputation for giving guests an experience that goes far deeper than any other tour, with access to sites rarely open to tourists, while supporting the local economy in myriad ways.</a:t>
            </a:r>
          </a:p>
          <a:p>
            <a:pPr marL="285750" indent="-285750">
              <a:buFont typeface="Courier New" pitchFamily="49" charset="0"/>
              <a:buChar char="o"/>
            </a:pPr>
            <a:r>
              <a:rPr lang="en-US" dirty="0"/>
              <a:t>It is the family touch that drives </a:t>
            </a:r>
            <a:r>
              <a:rPr lang="en-US" dirty="0" err="1"/>
              <a:t>Micato’s</a:t>
            </a:r>
            <a:r>
              <a:rPr lang="en-US" dirty="0"/>
              <a:t> differentiation, but the company has also had to adapt more recently to new consumer demands and to the pandemic. </a:t>
            </a:r>
          </a:p>
          <a:p>
            <a:pPr marL="285750" indent="-285750">
              <a:buFont typeface="Courier New" pitchFamily="49" charset="0"/>
              <a:buChar char="o"/>
            </a:pPr>
            <a:endParaRPr lang="en-US" dirty="0"/>
          </a:p>
          <a:p>
            <a:pPr marL="285750" indent="-285750">
              <a:buFont typeface="Courier New" pitchFamily="49" charset="0"/>
              <a:buChar char="o"/>
            </a:pPr>
            <a:endParaRPr lang="en-US" dirty="0"/>
          </a:p>
          <a:p>
            <a:pPr marL="285750" indent="-285750">
              <a:buFont typeface="Courier New" pitchFamily="49" charset="0"/>
              <a:buChar char="o"/>
            </a:pPr>
            <a:endParaRPr lang="en-US" dirty="0"/>
          </a:p>
          <a:p>
            <a:pPr marL="285750" indent="-285750">
              <a:buFont typeface="Courier New" pitchFamily="49" charset="0"/>
              <a:buChar char="o"/>
            </a:pPr>
            <a:endParaRPr lang="en-CA" dirty="0"/>
          </a:p>
          <a:p>
            <a:pPr marL="285750" indent="-285750">
              <a:buFont typeface="Arial" pitchFamily="34" charset="0"/>
              <a:buChar char="•"/>
            </a:pPr>
            <a:endParaRPr lang="en-US" dirty="0"/>
          </a:p>
          <a:p>
            <a:endParaRPr lang="en-US" dirty="0"/>
          </a:p>
          <a:p>
            <a:r>
              <a:rPr lang="en-US" dirty="0"/>
              <a:t> </a:t>
            </a:r>
          </a:p>
          <a:p>
            <a:endParaRPr lang="en-US" dirty="0"/>
          </a:p>
          <a:p>
            <a:r>
              <a:rPr lang="en-US" dirty="0"/>
              <a:t> </a:t>
            </a:r>
          </a:p>
          <a:p>
            <a:pPr marL="742950" lvl="1" indent="-285750">
              <a:buFont typeface="Arial" pitchFamily="34" charset="0"/>
              <a:buChar char="•"/>
            </a:pPr>
            <a:endParaRPr lang="en-US" i="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4038600"/>
            <a:ext cx="7010400" cy="2667000"/>
          </a:xfrm>
          <a:prstGeom prst="rect">
            <a:avLst/>
          </a:prstGeom>
        </p:spPr>
      </p:pic>
    </p:spTree>
    <p:extLst>
      <p:ext uri="{BB962C8B-B14F-4D97-AF65-F5344CB8AC3E}">
        <p14:creationId xmlns:p14="http://schemas.microsoft.com/office/powerpoint/2010/main" val="1909910111"/>
      </p:ext>
    </p:extLst>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382000" cy="609600"/>
          </a:xfrm>
        </p:spPr>
        <p:txBody>
          <a:bodyPr/>
          <a:lstStyle/>
          <a:p>
            <a:pPr algn="ctr"/>
            <a:r>
              <a:rPr lang="en-US" dirty="0"/>
              <a:t>Topics covered</a:t>
            </a:r>
          </a:p>
        </p:txBody>
      </p:sp>
      <p:sp>
        <p:nvSpPr>
          <p:cNvPr id="4" name="Content Placeholder 3"/>
          <p:cNvSpPr>
            <a:spLocks noGrp="1"/>
          </p:cNvSpPr>
          <p:nvPr>
            <p:ph idx="1"/>
          </p:nvPr>
        </p:nvSpPr>
        <p:spPr>
          <a:xfrm>
            <a:off x="914400" y="1295400"/>
            <a:ext cx="8229600" cy="5334000"/>
          </a:xfrm>
        </p:spPr>
        <p:txBody>
          <a:bodyPr/>
          <a:lstStyle/>
          <a:p>
            <a:pPr lvl="1">
              <a:buFont typeface="Courier New" pitchFamily="49" charset="0"/>
              <a:buChar char="o"/>
            </a:pPr>
            <a:r>
              <a:rPr lang="en-CA" b="0" dirty="0"/>
              <a:t>Internal marketing</a:t>
            </a:r>
          </a:p>
          <a:p>
            <a:pPr lvl="1">
              <a:buFont typeface="Courier New" pitchFamily="49" charset="0"/>
              <a:buChar char="o"/>
            </a:pPr>
            <a:r>
              <a:rPr lang="en-US" b="0" dirty="0"/>
              <a:t>Establishing a service culture</a:t>
            </a:r>
          </a:p>
          <a:p>
            <a:pPr lvl="1">
              <a:buFont typeface="Courier New" pitchFamily="49" charset="0"/>
              <a:buChar char="o"/>
            </a:pPr>
            <a:r>
              <a:rPr lang="en-US" b="0" dirty="0"/>
              <a:t>The importance of empowerment</a:t>
            </a:r>
          </a:p>
          <a:p>
            <a:pPr lvl="1">
              <a:buFont typeface="Courier New" pitchFamily="49" charset="0"/>
              <a:buChar char="o"/>
            </a:pPr>
            <a:r>
              <a:rPr lang="en-US" b="0" dirty="0"/>
              <a:t>Developing a marketing approach to human resource management</a:t>
            </a:r>
          </a:p>
          <a:p>
            <a:pPr lvl="1">
              <a:buFont typeface="Courier New" pitchFamily="49" charset="0"/>
              <a:buChar char="o"/>
            </a:pPr>
            <a:r>
              <a:rPr lang="en-US" b="0" dirty="0"/>
              <a:t>Disseminating of marketing information to employees</a:t>
            </a:r>
          </a:p>
          <a:p>
            <a:pPr lvl="1">
              <a:buFont typeface="Courier New" pitchFamily="49" charset="0"/>
              <a:buChar char="o"/>
            </a:pPr>
            <a:r>
              <a:rPr lang="en-US" b="0" dirty="0"/>
              <a:t>Implementation of a reward and recognition system</a:t>
            </a:r>
          </a:p>
          <a:p>
            <a:pPr lvl="1">
              <a:buFont typeface="Courier New" pitchFamily="49" charset="0"/>
              <a:buChar char="o"/>
            </a:pPr>
            <a:endParaRPr lang="en-CA" b="0" dirty="0"/>
          </a:p>
          <a:p>
            <a:pPr lvl="1">
              <a:buFont typeface="Courier New" pitchFamily="49" charset="0"/>
              <a:buChar char="o"/>
            </a:pPr>
            <a:endParaRPr lang="en-US" b="0" dirty="0"/>
          </a:p>
          <a:p>
            <a:pPr lvl="1">
              <a:buFont typeface="Courier New" pitchFamily="49" charset="0"/>
              <a:buChar char="o"/>
            </a:pPr>
            <a:endParaRPr lang="en-CA" b="0" dirty="0"/>
          </a:p>
          <a:p>
            <a:pPr lvl="1">
              <a:buFont typeface="Courier New" pitchFamily="49" charset="0"/>
              <a:buChar char="o"/>
            </a:pPr>
            <a:endParaRPr lang="en-CA" b="0" dirty="0"/>
          </a:p>
          <a:p>
            <a:pPr lvl="1">
              <a:buFont typeface="Courier New" pitchFamily="49" charset="0"/>
              <a:buChar char="o"/>
            </a:pPr>
            <a:endParaRPr lang="en-CA" b="0" dirty="0"/>
          </a:p>
          <a:p>
            <a:pPr lvl="1">
              <a:buFont typeface="Courier New" pitchFamily="49" charset="0"/>
              <a:buChar char="o"/>
            </a:pPr>
            <a:endParaRPr lang="en-US" b="0" dirty="0"/>
          </a:p>
          <a:p>
            <a:pPr>
              <a:buFont typeface="Courier New" pitchFamily="49" charset="0"/>
              <a:buChar char="o"/>
            </a:pPr>
            <a:endParaRPr lang="en-US" b="0" dirty="0"/>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 y="6248400"/>
            <a:ext cx="609600" cy="609600"/>
          </a:xfrm>
          <a:prstGeom prst="rect">
            <a:avLst/>
          </a:prstGeom>
        </p:spPr>
      </p:pic>
    </p:spTree>
    <p:extLst>
      <p:ext uri="{BB962C8B-B14F-4D97-AF65-F5344CB8AC3E}">
        <p14:creationId xmlns:p14="http://schemas.microsoft.com/office/powerpoint/2010/main" val="2659762204"/>
      </p:ext>
    </p:extLst>
  </p:cSld>
  <p:clrMapOvr>
    <a:masterClrMapping/>
  </p:clrMapOvr>
  <p:transition spd="med">
    <p:fade thruBlk="1"/>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059"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429500" cy="609600"/>
          </a:xfrm>
        </p:spPr>
        <p:txBody>
          <a:bodyPr/>
          <a:lstStyle/>
          <a:p>
            <a:pPr algn="ctr"/>
            <a:r>
              <a:rPr lang="en-US" dirty="0"/>
              <a:t>‘At Your Service’ Spotlight: </a:t>
            </a:r>
            <a:br>
              <a:rPr lang="en-US" dirty="0"/>
            </a:br>
            <a:r>
              <a:rPr lang="en-US" sz="2800" dirty="0"/>
              <a:t>Four Seasons Hotels and Resorts</a:t>
            </a:r>
            <a:br>
              <a:rPr lang="en-US" sz="2800" dirty="0"/>
            </a:br>
            <a:endParaRPr lang="en-US" sz="2000" dirty="0"/>
          </a:p>
        </p:txBody>
      </p:sp>
      <p:sp>
        <p:nvSpPr>
          <p:cNvPr id="4" name="Rectangle 3"/>
          <p:cNvSpPr/>
          <p:nvPr/>
        </p:nvSpPr>
        <p:spPr>
          <a:xfrm>
            <a:off x="990599" y="1231218"/>
            <a:ext cx="7915739" cy="5663089"/>
          </a:xfrm>
          <a:prstGeom prst="rect">
            <a:avLst/>
          </a:prstGeom>
        </p:spPr>
        <p:txBody>
          <a:bodyPr wrap="square">
            <a:spAutoFit/>
          </a:bodyPr>
          <a:lstStyle/>
          <a:p>
            <a:pPr algn="ctr">
              <a:spcBef>
                <a:spcPts val="1200"/>
              </a:spcBef>
            </a:pPr>
            <a:endParaRPr lang="en-US" sz="2000" i="1" dirty="0"/>
          </a:p>
          <a:p>
            <a:endParaRPr lang="en-US" dirty="0"/>
          </a:p>
          <a:p>
            <a:pPr>
              <a:spcBef>
                <a:spcPts val="600"/>
              </a:spcBef>
              <a:spcAft>
                <a:spcPts val="600"/>
              </a:spcAft>
            </a:pPr>
            <a:r>
              <a:rPr lang="en-US" dirty="0"/>
              <a:t>Focus on managing mid-sized luxury hotels</a:t>
            </a:r>
          </a:p>
          <a:p>
            <a:pPr>
              <a:spcBef>
                <a:spcPts val="600"/>
              </a:spcBef>
              <a:spcAft>
                <a:spcPts val="600"/>
              </a:spcAft>
            </a:pPr>
            <a:r>
              <a:rPr lang="en-US" dirty="0"/>
              <a:t>Service more important than fixtures and fittings </a:t>
            </a:r>
          </a:p>
          <a:p>
            <a:pPr marL="742950" lvl="1" indent="-285750">
              <a:spcBef>
                <a:spcPts val="0"/>
              </a:spcBef>
              <a:spcAft>
                <a:spcPts val="600"/>
              </a:spcAft>
              <a:buFont typeface="Arial" pitchFamily="34" charset="0"/>
              <a:buChar char="•"/>
            </a:pPr>
            <a:r>
              <a:rPr lang="en-US" dirty="0"/>
              <a:t>Value-added extras</a:t>
            </a:r>
          </a:p>
          <a:p>
            <a:pPr>
              <a:spcBef>
                <a:spcPts val="600"/>
              </a:spcBef>
              <a:spcAft>
                <a:spcPts val="600"/>
              </a:spcAft>
            </a:pPr>
            <a:r>
              <a:rPr lang="en-US" dirty="0"/>
              <a:t>External quality control audits </a:t>
            </a:r>
          </a:p>
          <a:p>
            <a:pPr marL="742950" lvl="1" indent="-285750">
              <a:spcBef>
                <a:spcPts val="0"/>
              </a:spcBef>
              <a:spcAft>
                <a:spcPts val="600"/>
              </a:spcAft>
              <a:buFont typeface="Arial" pitchFamily="34" charset="0"/>
              <a:buChar char="•"/>
            </a:pPr>
            <a:r>
              <a:rPr lang="en-US" dirty="0"/>
              <a:t>300 operating standards </a:t>
            </a:r>
          </a:p>
          <a:p>
            <a:pPr>
              <a:spcBef>
                <a:spcPts val="600"/>
              </a:spcBef>
              <a:spcAft>
                <a:spcPts val="600"/>
              </a:spcAft>
            </a:pPr>
            <a:r>
              <a:rPr lang="en-US" dirty="0"/>
              <a:t>Strong internal service culture</a:t>
            </a:r>
          </a:p>
          <a:p>
            <a:pPr marL="742950" lvl="1" indent="-285750">
              <a:spcBef>
                <a:spcPts val="0"/>
              </a:spcBef>
              <a:spcAft>
                <a:spcPts val="600"/>
              </a:spcAft>
              <a:buFont typeface="Arial" pitchFamily="34" charset="0"/>
              <a:buChar char="•"/>
            </a:pPr>
            <a:r>
              <a:rPr lang="en-US" dirty="0"/>
              <a:t>Staff recruitment, perks, awards and internal promotion</a:t>
            </a:r>
          </a:p>
          <a:p>
            <a:pPr>
              <a:spcBef>
                <a:spcPts val="600"/>
              </a:spcBef>
              <a:spcAft>
                <a:spcPts val="600"/>
              </a:spcAft>
            </a:pPr>
            <a:r>
              <a:rPr lang="en-US" dirty="0"/>
              <a:t>Customer base </a:t>
            </a:r>
          </a:p>
          <a:p>
            <a:pPr marL="746125" indent="-288925">
              <a:spcBef>
                <a:spcPts val="0"/>
              </a:spcBef>
              <a:spcAft>
                <a:spcPts val="600"/>
              </a:spcAft>
              <a:buFont typeface="Arial" pitchFamily="34" charset="0"/>
              <a:buChar char="•"/>
            </a:pPr>
            <a:r>
              <a:rPr lang="en-US" dirty="0"/>
              <a:t> Repeat guests, willing to pay, recommend to friends</a:t>
            </a:r>
          </a:p>
          <a:p>
            <a:pPr>
              <a:spcBef>
                <a:spcPts val="600"/>
              </a:spcBef>
              <a:spcAft>
                <a:spcPts val="600"/>
              </a:spcAft>
            </a:pPr>
            <a:r>
              <a:rPr lang="en-US" dirty="0"/>
              <a:t>Recognition and Awards</a:t>
            </a:r>
          </a:p>
          <a:p>
            <a:pPr marL="746125" indent="-349250">
              <a:spcBef>
                <a:spcPts val="0"/>
              </a:spcBef>
              <a:spcAft>
                <a:spcPts val="600"/>
              </a:spcAft>
              <a:buFont typeface="Arial" pitchFamily="34" charset="0"/>
              <a:buChar char="•"/>
            </a:pPr>
            <a:r>
              <a:rPr lang="en-US" dirty="0"/>
              <a:t>	Five Diamond Award, Fortune’s Hall of Fame, </a:t>
            </a:r>
          </a:p>
          <a:p>
            <a:pPr>
              <a:spcBef>
                <a:spcPts val="0"/>
              </a:spcBef>
              <a:spcAft>
                <a:spcPts val="600"/>
              </a:spcAft>
            </a:pPr>
            <a:r>
              <a:rPr lang="en-US" dirty="0"/>
              <a:t>Great Place to Work</a:t>
            </a:r>
            <a:r>
              <a:rPr lang="en-US" baseline="30000" dirty="0"/>
              <a:t>®</a:t>
            </a:r>
            <a:r>
              <a:rPr lang="en-US" dirty="0"/>
              <a:t> Award, Robb Report ‘most exclusive brands of all time’</a:t>
            </a:r>
          </a:p>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85560" y="1210564"/>
            <a:ext cx="2707640" cy="3056636"/>
          </a:xfrm>
          <a:prstGeom prst="rect">
            <a:avLst/>
          </a:prstGeom>
        </p:spPr>
      </p:pic>
    </p:spTree>
    <p:extLst>
      <p:ext uri="{BB962C8B-B14F-4D97-AF65-F5344CB8AC3E}">
        <p14:creationId xmlns:p14="http://schemas.microsoft.com/office/powerpoint/2010/main" val="673244210"/>
      </p:ext>
    </p:extLst>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305800" cy="609600"/>
          </a:xfrm>
        </p:spPr>
        <p:txBody>
          <a:bodyPr/>
          <a:lstStyle/>
          <a:p>
            <a:pPr algn="ctr"/>
            <a:r>
              <a:rPr lang="en-US" dirty="0"/>
              <a:t>Internal marketing </a:t>
            </a:r>
          </a:p>
        </p:txBody>
      </p:sp>
      <p:sp>
        <p:nvSpPr>
          <p:cNvPr id="4" name="Rectangle 3"/>
          <p:cNvSpPr/>
          <p:nvPr/>
        </p:nvSpPr>
        <p:spPr>
          <a:xfrm>
            <a:off x="883920" y="1143000"/>
            <a:ext cx="8229600" cy="5478424"/>
          </a:xfrm>
          <a:prstGeom prst="rect">
            <a:avLst/>
          </a:prstGeom>
        </p:spPr>
        <p:txBody>
          <a:bodyPr wrap="square">
            <a:spAutoFit/>
          </a:bodyPr>
          <a:lstStyle/>
          <a:p>
            <a:pPr algn="ctr"/>
            <a:r>
              <a:rPr lang="en-US" i="1" dirty="0"/>
              <a:t>…marketing aimed internally at a company’s own employees</a:t>
            </a:r>
          </a:p>
          <a:p>
            <a:endParaRPr lang="en-US" dirty="0"/>
          </a:p>
          <a:p>
            <a:pPr marL="285750" indent="-285750">
              <a:spcBef>
                <a:spcPts val="600"/>
              </a:spcBef>
              <a:spcAft>
                <a:spcPts val="600"/>
              </a:spcAft>
              <a:buFont typeface="Courier New" pitchFamily="49" charset="0"/>
              <a:buChar char="o"/>
            </a:pPr>
            <a:r>
              <a:rPr lang="en-US" dirty="0"/>
              <a:t>Enables employees to deliver brand promise and satisfy guests</a:t>
            </a:r>
          </a:p>
          <a:p>
            <a:pPr marL="285750" indent="-285750">
              <a:spcBef>
                <a:spcPts val="600"/>
              </a:spcBef>
              <a:spcAft>
                <a:spcPts val="600"/>
              </a:spcAft>
              <a:buFont typeface="Courier New" pitchFamily="49" charset="0"/>
              <a:buChar char="o"/>
            </a:pPr>
            <a:r>
              <a:rPr lang="en-US" dirty="0"/>
              <a:t>Ensure consistently high service</a:t>
            </a:r>
          </a:p>
          <a:p>
            <a:pPr marL="285750" indent="-285750">
              <a:spcBef>
                <a:spcPts val="600"/>
              </a:spcBef>
              <a:spcAft>
                <a:spcPts val="600"/>
              </a:spcAft>
              <a:buFont typeface="Courier New" pitchFamily="49" charset="0"/>
              <a:buChar char="o"/>
            </a:pPr>
            <a:r>
              <a:rPr lang="en-US" dirty="0"/>
              <a:t>Four-step process: </a:t>
            </a:r>
          </a:p>
          <a:p>
            <a:pPr marL="742950" lvl="1" indent="-285750">
              <a:spcBef>
                <a:spcPts val="600"/>
              </a:spcBef>
              <a:buFont typeface="Arial" pitchFamily="34" charset="0"/>
              <a:buChar char="•"/>
            </a:pPr>
            <a:r>
              <a:rPr lang="en-US" dirty="0"/>
              <a:t>Establish a service culture</a:t>
            </a:r>
          </a:p>
          <a:p>
            <a:pPr marL="742950" lvl="1" indent="-285750">
              <a:spcBef>
                <a:spcPts val="600"/>
              </a:spcBef>
              <a:buFont typeface="Arial" pitchFamily="34" charset="0"/>
              <a:buChar char="•"/>
            </a:pPr>
            <a:r>
              <a:rPr lang="en-US" dirty="0"/>
              <a:t>Develop a marketing approach to human resource management</a:t>
            </a:r>
          </a:p>
          <a:p>
            <a:pPr marL="742950" lvl="1" indent="-285750">
              <a:spcBef>
                <a:spcPts val="600"/>
              </a:spcBef>
              <a:buFont typeface="Arial" pitchFamily="34" charset="0"/>
              <a:buChar char="•"/>
            </a:pPr>
            <a:r>
              <a:rPr lang="en-US" dirty="0"/>
              <a:t>Disseminate marketing information </a:t>
            </a:r>
          </a:p>
          <a:p>
            <a:pPr marL="742950" lvl="1" indent="-285750">
              <a:spcBef>
                <a:spcPts val="600"/>
              </a:spcBef>
              <a:buFont typeface="Arial" pitchFamily="34" charset="0"/>
              <a:buChar char="•"/>
            </a:pPr>
            <a:r>
              <a:rPr lang="en-US" dirty="0"/>
              <a:t>Implement reward and recognition system</a:t>
            </a:r>
          </a:p>
          <a:p>
            <a:endParaRPr lang="en-US" dirty="0"/>
          </a:p>
          <a:p>
            <a:pPr marL="285750" indent="-285750">
              <a:spcBef>
                <a:spcPts val="600"/>
              </a:spcBef>
              <a:spcAft>
                <a:spcPts val="600"/>
              </a:spcAft>
              <a:buFont typeface="Courier New" pitchFamily="49" charset="0"/>
              <a:buChar char="o"/>
            </a:pPr>
            <a:r>
              <a:rPr lang="en-US" dirty="0"/>
              <a:t>Too few organizations apply the concept </a:t>
            </a:r>
          </a:p>
          <a:p>
            <a:pPr marL="285750" indent="-285750">
              <a:spcBef>
                <a:spcPts val="600"/>
              </a:spcBef>
              <a:spcAft>
                <a:spcPts val="600"/>
              </a:spcAft>
              <a:buFont typeface="Courier New" pitchFamily="49" charset="0"/>
              <a:buChar char="o"/>
            </a:pPr>
            <a:r>
              <a:rPr lang="en-US" dirty="0"/>
              <a:t>Corporate distraction (boost revenues, cut costs)</a:t>
            </a:r>
          </a:p>
          <a:p>
            <a:pPr marL="285750" indent="-285750">
              <a:spcBef>
                <a:spcPts val="600"/>
              </a:spcBef>
              <a:spcAft>
                <a:spcPts val="600"/>
              </a:spcAft>
              <a:buFont typeface="Courier New" pitchFamily="49" charset="0"/>
              <a:buChar char="o"/>
            </a:pPr>
            <a:r>
              <a:rPr lang="en-US" dirty="0"/>
              <a:t>But growing awareness that internal marketing will lead to profits</a:t>
            </a:r>
          </a:p>
          <a:p>
            <a:pPr marL="285750" indent="-285750">
              <a:buFont typeface="Courier New" pitchFamily="49" charset="0"/>
              <a:buChar char="o"/>
            </a:pPr>
            <a:endParaRPr lang="en-US" dirty="0"/>
          </a:p>
          <a:p>
            <a:endParaRPr lang="en-US" i="1" dirty="0"/>
          </a:p>
        </p:txBody>
      </p:sp>
    </p:spTree>
    <p:extLst>
      <p:ext uri="{BB962C8B-B14F-4D97-AF65-F5344CB8AC3E}">
        <p14:creationId xmlns:p14="http://schemas.microsoft.com/office/powerpoint/2010/main" val="510358493"/>
      </p:ext>
    </p:extLst>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62000" y="457200"/>
            <a:ext cx="8382000" cy="609600"/>
          </a:xfrm>
        </p:spPr>
        <p:txBody>
          <a:bodyPr/>
          <a:lstStyle/>
          <a:p>
            <a:pPr algn="ctr"/>
            <a:r>
              <a:rPr lang="en-CA" dirty="0"/>
              <a:t>Link between internal marketing </a:t>
            </a:r>
            <a:br>
              <a:rPr lang="en-CA" dirty="0"/>
            </a:br>
            <a:r>
              <a:rPr lang="en-CA" dirty="0"/>
              <a:t>and profits</a:t>
            </a:r>
            <a:endParaRPr lang="en-US" sz="2800" dirty="0"/>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599" y="1749326"/>
            <a:ext cx="8023809" cy="2133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90599" y="3882926"/>
            <a:ext cx="1093569" cy="307777"/>
          </a:xfrm>
          <a:prstGeom prst="rect">
            <a:avLst/>
          </a:prstGeom>
        </p:spPr>
        <p:txBody>
          <a:bodyPr wrap="none">
            <a:spAutoFit/>
          </a:bodyPr>
          <a:lstStyle/>
          <a:p>
            <a:r>
              <a:rPr lang="en-US" sz="1400" b="1" dirty="0"/>
              <a:t>Figure 4.1</a:t>
            </a:r>
          </a:p>
        </p:txBody>
      </p:sp>
    </p:spTree>
    <p:extLst>
      <p:ext uri="{BB962C8B-B14F-4D97-AF65-F5344CB8AC3E}">
        <p14:creationId xmlns:p14="http://schemas.microsoft.com/office/powerpoint/2010/main" val="1432491305"/>
      </p:ext>
    </p:extLst>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28600"/>
            <a:ext cx="8343900" cy="609600"/>
          </a:xfrm>
        </p:spPr>
        <p:txBody>
          <a:bodyPr/>
          <a:lstStyle/>
          <a:p>
            <a:pPr algn="ctr"/>
            <a:r>
              <a:rPr lang="en-US" dirty="0"/>
              <a:t>Establishment of a service culture </a:t>
            </a:r>
          </a:p>
        </p:txBody>
      </p:sp>
      <p:sp>
        <p:nvSpPr>
          <p:cNvPr id="4" name="Rectangle 3"/>
          <p:cNvSpPr/>
          <p:nvPr/>
        </p:nvSpPr>
        <p:spPr>
          <a:xfrm>
            <a:off x="1097280" y="1143000"/>
            <a:ext cx="7696200" cy="3939540"/>
          </a:xfrm>
          <a:prstGeom prst="rect">
            <a:avLst/>
          </a:prstGeom>
        </p:spPr>
        <p:txBody>
          <a:bodyPr wrap="square">
            <a:spAutoFit/>
          </a:bodyPr>
          <a:lstStyle/>
          <a:p>
            <a:pPr marL="342900" indent="-342900">
              <a:spcAft>
                <a:spcPts val="600"/>
              </a:spcAft>
              <a:buFont typeface="Courier New" pitchFamily="49" charset="0"/>
              <a:buChar char="o"/>
            </a:pPr>
            <a:r>
              <a:rPr lang="en-US" sz="2000" dirty="0"/>
              <a:t>Organizational culture </a:t>
            </a:r>
          </a:p>
          <a:p>
            <a:pPr marL="800100" lvl="1" indent="-342900">
              <a:spcAft>
                <a:spcPts val="600"/>
              </a:spcAft>
              <a:buFont typeface="Arial" pitchFamily="34" charset="0"/>
              <a:buChar char="•"/>
            </a:pPr>
            <a:r>
              <a:rPr lang="en-US" sz="2000" dirty="0"/>
              <a:t>Formal and informal guidelines, actually activities</a:t>
            </a:r>
          </a:p>
          <a:p>
            <a:pPr marL="800100" lvl="1" indent="-342900">
              <a:spcAft>
                <a:spcPts val="600"/>
              </a:spcAft>
              <a:buFont typeface="Arial" pitchFamily="34" charset="0"/>
              <a:buChar char="•"/>
            </a:pPr>
            <a:r>
              <a:rPr lang="en-US" sz="2000" dirty="0"/>
              <a:t>Shared values and beliefs, behavioral norms</a:t>
            </a:r>
          </a:p>
          <a:p>
            <a:pPr marL="800100" lvl="1" indent="-342900">
              <a:spcAft>
                <a:spcPts val="600"/>
              </a:spcAft>
              <a:buFont typeface="Arial" pitchFamily="34" charset="0"/>
              <a:buChar char="•"/>
            </a:pPr>
            <a:r>
              <a:rPr lang="en-US" sz="2000" dirty="0"/>
              <a:t>Individuals understanding of organizational functions </a:t>
            </a:r>
          </a:p>
          <a:p>
            <a:pPr marL="342900" indent="-342900">
              <a:spcAft>
                <a:spcPts val="600"/>
              </a:spcAft>
              <a:buFont typeface="Arial" pitchFamily="34" charset="0"/>
              <a:buChar char="•"/>
            </a:pPr>
            <a:endParaRPr lang="en-US" sz="1000" dirty="0"/>
          </a:p>
          <a:p>
            <a:pPr marL="342900" indent="-342900">
              <a:spcAft>
                <a:spcPts val="600"/>
              </a:spcAft>
              <a:buFont typeface="Courier New" pitchFamily="49" charset="0"/>
              <a:buChar char="o"/>
            </a:pPr>
            <a:r>
              <a:rPr lang="en-US" sz="2000" dirty="0"/>
              <a:t>Marketing culture </a:t>
            </a:r>
          </a:p>
          <a:p>
            <a:pPr marL="800100" lvl="1" indent="-342900">
              <a:spcAft>
                <a:spcPts val="600"/>
              </a:spcAft>
              <a:buFont typeface="Arial" pitchFamily="34" charset="0"/>
              <a:buChar char="•"/>
            </a:pPr>
            <a:r>
              <a:rPr lang="en-US" sz="2000" dirty="0"/>
              <a:t>Unwritten policies and guidelines and behavioral norms </a:t>
            </a:r>
          </a:p>
          <a:p>
            <a:pPr marL="800100" lvl="1" indent="-342900">
              <a:spcAft>
                <a:spcPts val="600"/>
              </a:spcAft>
              <a:buFont typeface="Arial" pitchFamily="34" charset="0"/>
              <a:buChar char="•"/>
            </a:pPr>
            <a:r>
              <a:rPr lang="en-US" sz="2000" dirty="0"/>
              <a:t>Defines importance of marketing, manner of execution</a:t>
            </a:r>
          </a:p>
          <a:p>
            <a:pPr marL="800100" lvl="1" indent="-342900">
              <a:spcAft>
                <a:spcPts val="600"/>
              </a:spcAft>
              <a:buFont typeface="Arial" pitchFamily="34" charset="0"/>
              <a:buChar char="•"/>
            </a:pPr>
            <a:r>
              <a:rPr lang="en-US" sz="2000" dirty="0"/>
              <a:t>Particularly important for service organizations</a:t>
            </a:r>
          </a:p>
          <a:p>
            <a:pPr marL="800100" lvl="1" indent="-342900">
              <a:spcAft>
                <a:spcPts val="600"/>
              </a:spcAft>
              <a:buFont typeface="Arial" pitchFamily="34" charset="0"/>
              <a:buChar char="•"/>
            </a:pPr>
            <a:r>
              <a:rPr lang="en-US" sz="2000" dirty="0"/>
              <a:t>Strong link between type of marketing culture and profits</a:t>
            </a:r>
          </a:p>
          <a:p>
            <a:pPr marL="800100" lvl="1" indent="-342900">
              <a:spcAft>
                <a:spcPts val="600"/>
              </a:spcAft>
              <a:buFont typeface="Courier New" pitchFamily="49" charset="0"/>
              <a:buChar char="o"/>
            </a:pPr>
            <a:endParaRPr lang="en-US" sz="1000" dirty="0"/>
          </a:p>
        </p:txBody>
      </p:sp>
    </p:spTree>
    <p:extLst>
      <p:ext uri="{BB962C8B-B14F-4D97-AF65-F5344CB8AC3E}">
        <p14:creationId xmlns:p14="http://schemas.microsoft.com/office/powerpoint/2010/main" val="2116808223"/>
      </p:ext>
    </p:extLst>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228600"/>
            <a:ext cx="8229600" cy="609600"/>
          </a:xfrm>
        </p:spPr>
        <p:txBody>
          <a:bodyPr/>
          <a:lstStyle/>
          <a:p>
            <a:pPr algn="ctr"/>
            <a:r>
              <a:rPr lang="en-US" dirty="0"/>
              <a:t>Service culture</a:t>
            </a:r>
          </a:p>
        </p:txBody>
      </p:sp>
      <p:sp>
        <p:nvSpPr>
          <p:cNvPr id="5" name="Rectangle 4"/>
          <p:cNvSpPr/>
          <p:nvPr/>
        </p:nvSpPr>
        <p:spPr>
          <a:xfrm>
            <a:off x="929640" y="1143000"/>
            <a:ext cx="8229600" cy="5293757"/>
          </a:xfrm>
          <a:prstGeom prst="rect">
            <a:avLst/>
          </a:prstGeom>
        </p:spPr>
        <p:txBody>
          <a:bodyPr wrap="square">
            <a:spAutoFit/>
          </a:bodyPr>
          <a:lstStyle/>
          <a:p>
            <a:pPr algn="ctr"/>
            <a:r>
              <a:rPr lang="en-US" dirty="0"/>
              <a:t>….</a:t>
            </a:r>
            <a:r>
              <a:rPr lang="en-US" i="1" dirty="0"/>
              <a:t>a culture that supports customer service through policies, </a:t>
            </a:r>
            <a:br>
              <a:rPr lang="en-US" i="1" dirty="0"/>
            </a:br>
            <a:r>
              <a:rPr lang="en-US" i="1" dirty="0"/>
              <a:t>procedures, reward systems, and actions </a:t>
            </a:r>
          </a:p>
          <a:p>
            <a:pPr algn="ctr"/>
            <a:endParaRPr lang="en-US" i="1" dirty="0"/>
          </a:p>
          <a:p>
            <a:pPr marL="285750" indent="-285750">
              <a:spcBef>
                <a:spcPts val="600"/>
              </a:spcBef>
              <a:spcAft>
                <a:spcPts val="600"/>
              </a:spcAft>
              <a:buFont typeface="Courier New" pitchFamily="49" charset="0"/>
              <a:buChar char="o"/>
            </a:pPr>
            <a:r>
              <a:rPr lang="en-US" dirty="0"/>
              <a:t>Culture must support customer service </a:t>
            </a:r>
          </a:p>
          <a:p>
            <a:pPr marL="285750" indent="-285750">
              <a:spcBef>
                <a:spcPts val="600"/>
              </a:spcBef>
              <a:spcAft>
                <a:spcPts val="600"/>
              </a:spcAft>
              <a:buFont typeface="Courier New" pitchFamily="49" charset="0"/>
              <a:buChar char="o"/>
            </a:pPr>
            <a:r>
              <a:rPr lang="en-US" dirty="0"/>
              <a:t>Leaders crucial for transmitting, preserving culture </a:t>
            </a:r>
          </a:p>
          <a:p>
            <a:pPr marL="285750" indent="-285750">
              <a:spcBef>
                <a:spcPts val="600"/>
              </a:spcBef>
              <a:spcAft>
                <a:spcPts val="600"/>
              </a:spcAft>
              <a:buFont typeface="Courier New" pitchFamily="49" charset="0"/>
              <a:buChar char="o"/>
            </a:pPr>
            <a:r>
              <a:rPr lang="en-US" dirty="0"/>
              <a:t>Commitment from management </a:t>
            </a:r>
          </a:p>
          <a:p>
            <a:pPr marL="742950" lvl="1" indent="-285750">
              <a:spcBef>
                <a:spcPts val="600"/>
              </a:spcBef>
              <a:buFont typeface="Arial" pitchFamily="34" charset="0"/>
              <a:buChar char="•"/>
            </a:pPr>
            <a:r>
              <a:rPr lang="en-US" dirty="0"/>
              <a:t>Positive attitude toward customers and employees</a:t>
            </a:r>
          </a:p>
          <a:p>
            <a:pPr marL="742950" lvl="1" indent="-285750">
              <a:spcBef>
                <a:spcPts val="600"/>
              </a:spcBef>
              <a:buFont typeface="Arial" pitchFamily="34" charset="0"/>
              <a:buChar char="•"/>
            </a:pPr>
            <a:r>
              <a:rPr lang="en-US" dirty="0"/>
              <a:t>Time and money transmitting value system </a:t>
            </a:r>
          </a:p>
          <a:p>
            <a:pPr marL="742950" lvl="1" indent="-285750">
              <a:spcBef>
                <a:spcPts val="600"/>
              </a:spcBef>
              <a:buFont typeface="Arial" pitchFamily="34" charset="0"/>
              <a:buChar char="•"/>
            </a:pPr>
            <a:r>
              <a:rPr lang="en-US" dirty="0"/>
              <a:t>Properly trained employees respond appropriately</a:t>
            </a:r>
          </a:p>
          <a:p>
            <a:pPr marL="742950" lvl="1" indent="-285750">
              <a:spcBef>
                <a:spcPts val="600"/>
              </a:spcBef>
              <a:buFont typeface="Arial" pitchFamily="34" charset="0"/>
              <a:buChar char="•"/>
            </a:pPr>
            <a:r>
              <a:rPr lang="en-US" dirty="0"/>
              <a:t>Empowered to do so by the organization </a:t>
            </a:r>
          </a:p>
          <a:p>
            <a:pPr marL="285750" indent="-285750">
              <a:buFont typeface="Courier New" pitchFamily="49" charset="0"/>
              <a:buChar char="o"/>
            </a:pPr>
            <a:endParaRPr lang="en-US" dirty="0"/>
          </a:p>
          <a:p>
            <a:pPr marL="285750" indent="-285750">
              <a:buFont typeface="Courier New" pitchFamily="49" charset="0"/>
              <a:buChar char="o"/>
            </a:pPr>
            <a:r>
              <a:rPr lang="en-US" dirty="0"/>
              <a:t>Establishing a service culture may have regional characteristics</a:t>
            </a:r>
          </a:p>
          <a:p>
            <a:r>
              <a:rPr lang="en-US" dirty="0"/>
              <a:t> </a:t>
            </a:r>
          </a:p>
          <a:p>
            <a:endParaRPr lang="en-US" i="1" dirty="0"/>
          </a:p>
          <a:p>
            <a:pPr algn="ctr"/>
            <a:endParaRPr lang="en-US" i="1" dirty="0"/>
          </a:p>
          <a:p>
            <a:pPr algn="ctr"/>
            <a:endParaRPr lang="en-US" i="1" dirty="0"/>
          </a:p>
        </p:txBody>
      </p:sp>
    </p:spTree>
    <p:extLst>
      <p:ext uri="{BB962C8B-B14F-4D97-AF65-F5344CB8AC3E}">
        <p14:creationId xmlns:p14="http://schemas.microsoft.com/office/powerpoint/2010/main" val="403943168"/>
      </p:ext>
    </p:extLst>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160" y="228600"/>
            <a:ext cx="8229600" cy="609600"/>
          </a:xfrm>
        </p:spPr>
        <p:txBody>
          <a:bodyPr/>
          <a:lstStyle/>
          <a:p>
            <a:pPr algn="ctr"/>
            <a:r>
              <a:rPr lang="en-US" dirty="0"/>
              <a:t>The importance of empowerment</a:t>
            </a:r>
          </a:p>
        </p:txBody>
      </p:sp>
      <p:sp>
        <p:nvSpPr>
          <p:cNvPr id="4" name="Rectangle 3"/>
          <p:cNvSpPr/>
          <p:nvPr/>
        </p:nvSpPr>
        <p:spPr>
          <a:xfrm>
            <a:off x="1143000" y="990600"/>
            <a:ext cx="8001000" cy="5863144"/>
          </a:xfrm>
          <a:prstGeom prst="rect">
            <a:avLst/>
          </a:prstGeom>
        </p:spPr>
        <p:txBody>
          <a:bodyPr wrap="square">
            <a:spAutoFit/>
          </a:bodyPr>
          <a:lstStyle/>
          <a:p>
            <a:pPr algn="ctr"/>
            <a:r>
              <a:rPr lang="en-US" i="1" dirty="0"/>
              <a:t>….the act of giving employees the authority to identify and solve guest problems or complaints on the spot, and to make improvements </a:t>
            </a:r>
            <a:br>
              <a:rPr lang="en-US" i="1" dirty="0"/>
            </a:br>
            <a:r>
              <a:rPr lang="en-US" i="1" dirty="0"/>
              <a:t>in the work processes when necessary</a:t>
            </a:r>
          </a:p>
          <a:p>
            <a:pPr marL="285750" indent="-285750">
              <a:buFont typeface="Courier New" pitchFamily="49" charset="0"/>
              <a:buChar char="o"/>
            </a:pPr>
            <a:endParaRPr lang="en-US" dirty="0"/>
          </a:p>
          <a:p>
            <a:pPr marL="342900" indent="-342900">
              <a:spcBef>
                <a:spcPts val="600"/>
              </a:spcBef>
              <a:spcAft>
                <a:spcPts val="600"/>
              </a:spcAft>
              <a:buFont typeface="Courier New" pitchFamily="49" charset="0"/>
              <a:buChar char="o"/>
            </a:pPr>
            <a:r>
              <a:rPr lang="en-US" sz="2000" dirty="0"/>
              <a:t>Impacts customer perceptions of service quality </a:t>
            </a:r>
          </a:p>
          <a:p>
            <a:pPr marL="342900" indent="-342900">
              <a:spcBef>
                <a:spcPts val="600"/>
              </a:spcBef>
              <a:spcAft>
                <a:spcPts val="600"/>
              </a:spcAft>
              <a:buFont typeface="Courier New" pitchFamily="49" charset="0"/>
              <a:buChar char="o"/>
            </a:pPr>
            <a:r>
              <a:rPr lang="en-US" sz="2000" dirty="0"/>
              <a:t>Essential aspect of internal marketing</a:t>
            </a:r>
          </a:p>
          <a:p>
            <a:pPr marL="342900" indent="-342900">
              <a:spcBef>
                <a:spcPts val="600"/>
              </a:spcBef>
              <a:spcAft>
                <a:spcPts val="600"/>
              </a:spcAft>
              <a:buFont typeface="Courier New" pitchFamily="49" charset="0"/>
              <a:buChar char="o"/>
            </a:pPr>
            <a:r>
              <a:rPr lang="en-US" sz="2000" dirty="0"/>
              <a:t>Involves decentralized decision-making</a:t>
            </a:r>
          </a:p>
          <a:p>
            <a:pPr marL="800100" lvl="1" indent="-342900">
              <a:spcBef>
                <a:spcPts val="600"/>
              </a:spcBef>
              <a:spcAft>
                <a:spcPts val="600"/>
              </a:spcAft>
              <a:buFont typeface="Arial" pitchFamily="34" charset="0"/>
              <a:buChar char="•"/>
            </a:pPr>
            <a:r>
              <a:rPr lang="en-US" sz="2000" dirty="0"/>
              <a:t>Demonstrated trust, respect for employees’ judgment</a:t>
            </a:r>
          </a:p>
          <a:p>
            <a:pPr marL="342900" indent="-342900">
              <a:spcBef>
                <a:spcPts val="600"/>
              </a:spcBef>
              <a:spcAft>
                <a:spcPts val="600"/>
              </a:spcAft>
              <a:buFont typeface="Courier New" pitchFamily="49" charset="0"/>
              <a:buChar char="o"/>
            </a:pPr>
            <a:r>
              <a:rPr lang="en-US" sz="2000" dirty="0" err="1"/>
              <a:t>Gronroos’s</a:t>
            </a:r>
            <a:r>
              <a:rPr lang="en-US" sz="2000" dirty="0"/>
              <a:t> interactive marketing concept</a:t>
            </a:r>
          </a:p>
          <a:p>
            <a:pPr marL="800100" lvl="1" indent="-342900">
              <a:spcBef>
                <a:spcPts val="600"/>
              </a:spcBef>
              <a:spcAft>
                <a:spcPts val="0"/>
              </a:spcAft>
              <a:buFont typeface="Arial" pitchFamily="34" charset="0"/>
              <a:buChar char="•"/>
            </a:pPr>
            <a:r>
              <a:rPr lang="en-US" sz="2000" dirty="0"/>
              <a:t>Empowered front-line employees</a:t>
            </a:r>
          </a:p>
          <a:p>
            <a:pPr marL="800100" lvl="1" indent="-342900">
              <a:spcBef>
                <a:spcPts val="600"/>
              </a:spcBef>
              <a:spcAft>
                <a:spcPts val="600"/>
              </a:spcAft>
              <a:buFont typeface="Arial" pitchFamily="34" charset="0"/>
              <a:buChar char="•"/>
            </a:pPr>
            <a:r>
              <a:rPr lang="en-US" sz="2000" dirty="0"/>
              <a:t>Control over task performance </a:t>
            </a:r>
          </a:p>
          <a:p>
            <a:pPr marL="342900" indent="-342900">
              <a:spcBef>
                <a:spcPts val="600"/>
              </a:spcBef>
              <a:spcAft>
                <a:spcPts val="600"/>
              </a:spcAft>
              <a:buFont typeface="Courier New" pitchFamily="49" charset="0"/>
              <a:buChar char="o"/>
            </a:pPr>
            <a:r>
              <a:rPr lang="en-US" sz="2000" dirty="0"/>
              <a:t>Contingent on variability of customer needs, task complexity</a:t>
            </a:r>
          </a:p>
          <a:p>
            <a:pPr marL="342900" indent="-342900">
              <a:spcBef>
                <a:spcPts val="600"/>
              </a:spcBef>
              <a:spcAft>
                <a:spcPts val="600"/>
              </a:spcAft>
              <a:buFont typeface="Courier New" pitchFamily="49" charset="0"/>
              <a:buChar char="o"/>
            </a:pPr>
            <a:r>
              <a:rPr lang="en-US" sz="2000" dirty="0"/>
              <a:t>Not suited to all employees</a:t>
            </a:r>
          </a:p>
          <a:p>
            <a:r>
              <a:rPr lang="en-US" sz="2000" dirty="0"/>
              <a:t> </a:t>
            </a:r>
          </a:p>
          <a:p>
            <a:endParaRPr lang="en-US" dirty="0"/>
          </a:p>
        </p:txBody>
      </p:sp>
    </p:spTree>
    <p:extLst>
      <p:ext uri="{BB962C8B-B14F-4D97-AF65-F5344CB8AC3E}">
        <p14:creationId xmlns:p14="http://schemas.microsoft.com/office/powerpoint/2010/main" val="3446789889"/>
      </p:ext>
    </p:extLst>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199" y="457200"/>
            <a:ext cx="8305800" cy="609600"/>
          </a:xfrm>
        </p:spPr>
        <p:txBody>
          <a:bodyPr/>
          <a:lstStyle/>
          <a:p>
            <a:pPr algn="ctr"/>
            <a:r>
              <a:rPr lang="en-US" dirty="0"/>
              <a:t>Empowerment and disempowerment:  tourism and hospitality operations</a:t>
            </a:r>
          </a:p>
        </p:txBody>
      </p:sp>
      <p:pic>
        <p:nvPicPr>
          <p:cNvPr id="307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9804"/>
          <a:stretch/>
        </p:blipFill>
        <p:spPr bwMode="auto">
          <a:xfrm>
            <a:off x="990599" y="1676400"/>
            <a:ext cx="8001001" cy="3096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90599" y="4587850"/>
            <a:ext cx="4727448" cy="369332"/>
          </a:xfrm>
          <a:prstGeom prst="rect">
            <a:avLst/>
          </a:prstGeom>
        </p:spPr>
        <p:txBody>
          <a:bodyPr wrap="none">
            <a:spAutoFit/>
          </a:bodyPr>
          <a:lstStyle/>
          <a:p>
            <a:r>
              <a:rPr lang="en-US" b="1" dirty="0"/>
              <a:t>Table 4.1 </a:t>
            </a:r>
            <a:r>
              <a:rPr lang="en-US" dirty="0"/>
              <a:t>(Source: based on </a:t>
            </a:r>
            <a:r>
              <a:rPr lang="en-US" dirty="0" err="1"/>
              <a:t>Lashley</a:t>
            </a:r>
            <a:r>
              <a:rPr lang="en-US" dirty="0"/>
              <a:t>, 1995)</a:t>
            </a:r>
          </a:p>
        </p:txBody>
      </p:sp>
    </p:spTree>
    <p:extLst>
      <p:ext uri="{BB962C8B-B14F-4D97-AF65-F5344CB8AC3E}">
        <p14:creationId xmlns:p14="http://schemas.microsoft.com/office/powerpoint/2010/main" val="69659611"/>
      </p:ext>
    </p:extLst>
  </p:cSld>
  <p:clrMapOvr>
    <a:masterClrMapping/>
  </p:clrMapOvr>
  <p:transition spd="med">
    <p:fade thruBlk="1"/>
  </p:transition>
</p:sld>
</file>

<file path=ppt/theme/theme1.xml><?xml version="1.0" encoding="utf-8"?>
<a:theme xmlns:a="http://schemas.openxmlformats.org/drawingml/2006/main" name="Berrylishious design template">
  <a:themeElements>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Berrylishious design template</Template>
  <TotalTime>1077</TotalTime>
  <Words>899</Words>
  <Application>Microsoft Macintosh PowerPoint</Application>
  <PresentationFormat>On-screen Show (4:3)</PresentationFormat>
  <Paragraphs>173</Paragraphs>
  <Slides>16</Slides>
  <Notes>3</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Courier New</vt:lpstr>
      <vt:lpstr>Tahoma</vt:lpstr>
      <vt:lpstr>Berrylishious design template</vt:lpstr>
      <vt:lpstr>Chapter 4 Developing and maintaining a service culture  </vt:lpstr>
      <vt:lpstr>Topics covered</vt:lpstr>
      <vt:lpstr>‘At Your Service’ Spotlight:  Four Seasons Hotels and Resorts </vt:lpstr>
      <vt:lpstr>Internal marketing </vt:lpstr>
      <vt:lpstr>Link between internal marketing  and profits</vt:lpstr>
      <vt:lpstr>Establishment of a service culture </vt:lpstr>
      <vt:lpstr>Service culture</vt:lpstr>
      <vt:lpstr>The importance of empowerment</vt:lpstr>
      <vt:lpstr>Empowerment and disempowerment:  tourism and hospitality operations</vt:lpstr>
      <vt:lpstr>Marketing approach to human resource management</vt:lpstr>
      <vt:lpstr>Developing employee pride</vt:lpstr>
      <vt:lpstr>Snapshot:  WestJet : Fostering a caring culture </vt:lpstr>
      <vt:lpstr>Dissemination of marketing information to employees</vt:lpstr>
      <vt:lpstr>Employee exclusion from  the communication cycle </vt:lpstr>
      <vt:lpstr>Implementation of reward  and recognition systems</vt:lpstr>
      <vt:lpstr>Case Study:  Micato Safaris – simply the best in the world!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dc:creator>
  <cp:lastModifiedBy>Hudson, Simon</cp:lastModifiedBy>
  <cp:revision>312</cp:revision>
  <cp:lastPrinted>1601-01-01T00:00:00Z</cp:lastPrinted>
  <dcterms:created xsi:type="dcterms:W3CDTF">2012-10-22T00:42:01Z</dcterms:created>
  <dcterms:modified xsi:type="dcterms:W3CDTF">2025-02-11T23:51:36Z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TC010900171033</vt:lpwstr>
  </property>
</Properties>
</file>